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2"/>
  </p:sldMasterIdLst>
  <p:notesMasterIdLst>
    <p:notesMasterId r:id="rId64"/>
  </p:notesMasterIdLst>
  <p:sldIdLst>
    <p:sldId id="256" r:id="rId3"/>
    <p:sldId id="282" r:id="rId4"/>
    <p:sldId id="337" r:id="rId5"/>
    <p:sldId id="340" r:id="rId6"/>
    <p:sldId id="283" r:id="rId7"/>
    <p:sldId id="311" r:id="rId8"/>
    <p:sldId id="342" r:id="rId9"/>
    <p:sldId id="284" r:id="rId10"/>
    <p:sldId id="285" r:id="rId11"/>
    <p:sldId id="291" r:id="rId12"/>
    <p:sldId id="303" r:id="rId13"/>
    <p:sldId id="341" r:id="rId14"/>
    <p:sldId id="338" r:id="rId15"/>
    <p:sldId id="343" r:id="rId16"/>
    <p:sldId id="304" r:id="rId17"/>
    <p:sldId id="287" r:id="rId18"/>
    <p:sldId id="302" r:id="rId19"/>
    <p:sldId id="294" r:id="rId20"/>
    <p:sldId id="339" r:id="rId21"/>
    <p:sldId id="305" r:id="rId22"/>
    <p:sldId id="295" r:id="rId23"/>
    <p:sldId id="346" r:id="rId24"/>
    <p:sldId id="296" r:id="rId25"/>
    <p:sldId id="297" r:id="rId26"/>
    <p:sldId id="307" r:id="rId27"/>
    <p:sldId id="308" r:id="rId28"/>
    <p:sldId id="309" r:id="rId29"/>
    <p:sldId id="310" r:id="rId30"/>
    <p:sldId id="351" r:id="rId31"/>
    <p:sldId id="352" r:id="rId32"/>
    <p:sldId id="353" r:id="rId33"/>
    <p:sldId id="354" r:id="rId34"/>
    <p:sldId id="355" r:id="rId35"/>
    <p:sldId id="356" r:id="rId36"/>
    <p:sldId id="357" r:id="rId37"/>
    <p:sldId id="314" r:id="rId38"/>
    <p:sldId id="315" r:id="rId39"/>
    <p:sldId id="316" r:id="rId40"/>
    <p:sldId id="317" r:id="rId41"/>
    <p:sldId id="319" r:id="rId42"/>
    <p:sldId id="320" r:id="rId43"/>
    <p:sldId id="321" r:id="rId44"/>
    <p:sldId id="322" r:id="rId45"/>
    <p:sldId id="323" r:id="rId46"/>
    <p:sldId id="324" r:id="rId47"/>
    <p:sldId id="318" r:id="rId48"/>
    <p:sldId id="325" r:id="rId49"/>
    <p:sldId id="327" r:id="rId50"/>
    <p:sldId id="330" r:id="rId51"/>
    <p:sldId id="328" r:id="rId52"/>
    <p:sldId id="331" r:id="rId53"/>
    <p:sldId id="350" r:id="rId54"/>
    <p:sldId id="329" r:id="rId55"/>
    <p:sldId id="332" r:id="rId56"/>
    <p:sldId id="326" r:id="rId57"/>
    <p:sldId id="333" r:id="rId58"/>
    <p:sldId id="298" r:id="rId59"/>
    <p:sldId id="300" r:id="rId60"/>
    <p:sldId id="301" r:id="rId61"/>
    <p:sldId id="335" r:id="rId62"/>
    <p:sldId id="336"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elcome" id="{E75E278A-FF0E-49A4-B170-79828D63BBAD}">
          <p14:sldIdLst>
            <p14:sldId id="256"/>
            <p14:sldId id="282"/>
            <p14:sldId id="337"/>
            <p14:sldId id="340"/>
            <p14:sldId id="283"/>
            <p14:sldId id="311"/>
            <p14:sldId id="342"/>
            <p14:sldId id="284"/>
            <p14:sldId id="285"/>
            <p14:sldId id="291"/>
            <p14:sldId id="303"/>
            <p14:sldId id="341"/>
            <p14:sldId id="338"/>
            <p14:sldId id="343"/>
            <p14:sldId id="304"/>
            <p14:sldId id="287"/>
            <p14:sldId id="302"/>
            <p14:sldId id="294"/>
            <p14:sldId id="339"/>
            <p14:sldId id="305"/>
            <p14:sldId id="295"/>
            <p14:sldId id="346"/>
            <p14:sldId id="296"/>
            <p14:sldId id="297"/>
            <p14:sldId id="307"/>
            <p14:sldId id="308"/>
            <p14:sldId id="309"/>
            <p14:sldId id="310"/>
            <p14:sldId id="351"/>
            <p14:sldId id="352"/>
            <p14:sldId id="353"/>
            <p14:sldId id="354"/>
            <p14:sldId id="355"/>
            <p14:sldId id="356"/>
            <p14:sldId id="357"/>
            <p14:sldId id="314"/>
            <p14:sldId id="315"/>
            <p14:sldId id="316"/>
            <p14:sldId id="317"/>
            <p14:sldId id="319"/>
            <p14:sldId id="320"/>
            <p14:sldId id="321"/>
            <p14:sldId id="322"/>
            <p14:sldId id="323"/>
            <p14:sldId id="324"/>
            <p14:sldId id="318"/>
            <p14:sldId id="325"/>
            <p14:sldId id="327"/>
            <p14:sldId id="330"/>
            <p14:sldId id="328"/>
            <p14:sldId id="331"/>
            <p14:sldId id="350"/>
            <p14:sldId id="329"/>
            <p14:sldId id="332"/>
            <p14:sldId id="326"/>
            <p14:sldId id="333"/>
            <p14:sldId id="298"/>
            <p14:sldId id="300"/>
            <p14:sldId id="301"/>
            <p14:sldId id="335"/>
            <p14:sldId id="336"/>
          </p14:sldIdLst>
        </p14:section>
        <p14:section name="Design, Impress, Work Together" id="{B9B51309-D148-4332-87C2-07BE32FBCA3B}">
          <p14:sldIdLst/>
        </p14:section>
        <p14:section name="Learn More" id="{2CC34DB2-6590-42C0-AD4B-A04C6060184E}">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462F"/>
    <a:srgbClr val="795531"/>
    <a:srgbClr val="99FFCC"/>
    <a:srgbClr val="D24726"/>
    <a:srgbClr val="ECE1CA"/>
    <a:srgbClr val="D2B4A6"/>
    <a:srgbClr val="734F29"/>
    <a:srgbClr val="AEB785"/>
    <a:srgbClr val="EFD5A2"/>
    <a:srgbClr val="3B302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2989" autoAdjust="0"/>
  </p:normalViewPr>
  <p:slideViewPr>
    <p:cSldViewPr snapToGrid="0">
      <p:cViewPr varScale="1">
        <p:scale>
          <a:sx n="64" d="100"/>
          <a:sy n="64" d="100"/>
        </p:scale>
        <p:origin x="900"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13577B-6902-467D-A26C-08A0DD5E4E03}" type="datetimeFigureOut">
              <a:rPr lang="en-US" smtClean="0"/>
              <a:t>11/27/2018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61EA0F-A667-4B49-8422-0062BC55E249}" type="slidenum">
              <a:rPr lang="en-US" smtClean="0"/>
              <a:t>‹#›</a:t>
            </a:fld>
            <a:endParaRPr lang="en-US"/>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61EA0F-A667-4B49-8422-0062BC55E249}" type="slidenum">
              <a:rPr lang="en-US" smtClean="0"/>
              <a:t>1</a:t>
            </a:fld>
            <a:endParaRPr lang="en-US"/>
          </a:p>
        </p:txBody>
      </p:sp>
    </p:spTree>
    <p:extLst>
      <p:ext uri="{BB962C8B-B14F-4D97-AF65-F5344CB8AC3E}">
        <p14:creationId xmlns:p14="http://schemas.microsoft.com/office/powerpoint/2010/main" val="1011769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2</a:t>
            </a:fld>
            <a:endParaRPr lang="en-US"/>
          </a:p>
        </p:txBody>
      </p:sp>
    </p:spTree>
    <p:extLst>
      <p:ext uri="{BB962C8B-B14F-4D97-AF65-F5344CB8AC3E}">
        <p14:creationId xmlns:p14="http://schemas.microsoft.com/office/powerpoint/2010/main" val="30698771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3</a:t>
            </a:fld>
            <a:endParaRPr lang="en-US"/>
          </a:p>
        </p:txBody>
      </p:sp>
    </p:spTree>
    <p:extLst>
      <p:ext uri="{BB962C8B-B14F-4D97-AF65-F5344CB8AC3E}">
        <p14:creationId xmlns:p14="http://schemas.microsoft.com/office/powerpoint/2010/main" val="6583698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4</a:t>
            </a:fld>
            <a:endParaRPr lang="en-US"/>
          </a:p>
        </p:txBody>
      </p:sp>
    </p:spTree>
    <p:extLst>
      <p:ext uri="{BB962C8B-B14F-4D97-AF65-F5344CB8AC3E}">
        <p14:creationId xmlns:p14="http://schemas.microsoft.com/office/powerpoint/2010/main" val="39319530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12192000" cy="4866468"/>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838200" y="2061006"/>
            <a:ext cx="10515600" cy="2387600"/>
          </a:xfrm>
        </p:spPr>
        <p:txBody>
          <a:bodyPr anchor="b">
            <a:normAutofit/>
          </a:bodyPr>
          <a:lstStyle>
            <a:lvl1pPr algn="l">
              <a:defRPr sz="54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838202" y="5110609"/>
            <a:ext cx="6705599" cy="1137793"/>
          </a:xfrm>
        </p:spPr>
        <p:txBody>
          <a:bodyPr>
            <a:normAutofit/>
          </a:bodyPr>
          <a:lstStyle>
            <a:lvl1pPr marL="0" indent="0" algn="l">
              <a:lnSpc>
                <a:spcPct val="150000"/>
              </a:lnSpc>
              <a:spcBef>
                <a:spcPts val="600"/>
              </a:spcBef>
              <a:buNone/>
              <a:defRPr sz="2800">
                <a:solidFill>
                  <a:srgbClr val="D2472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BEEBAAA-29B5-4AF5-BC5F-7E580C29002D}" type="datetimeFigureOut">
              <a:rPr lang="en-US" smtClean="0"/>
              <a:t>11/27/2018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60EDB8-5305-433F-BE41-D7A86D811DB3}" type="slidenum">
              <a:rPr lang="en-US" smtClean="0"/>
              <a:t>‹#›</a:t>
            </a:fld>
            <a:endParaRPr lang="en-US"/>
          </a:p>
        </p:txBody>
      </p:sp>
      <p:sp>
        <p:nvSpPr>
          <p:cNvPr id="8" name="Rectangle 7"/>
          <p:cNvSpPr/>
          <p:nvPr userDrawn="1"/>
        </p:nvSpPr>
        <p:spPr>
          <a:xfrm>
            <a:off x="0" y="0"/>
            <a:ext cx="12192000" cy="4866468"/>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7185494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609600" y="1"/>
            <a:ext cx="10744200" cy="1228436"/>
          </a:xfrm>
        </p:spPr>
        <p:txBody>
          <a:bodyPr anchor="b">
            <a:normAutofit/>
          </a:bodyPr>
          <a:lstStyle>
            <a:lvl1pPr>
              <a:defRPr sz="3600">
                <a:solidFill>
                  <a:schemeClr val="bg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EEBAAA-29B5-4AF5-BC5F-7E580C29002D}" type="datetimeFigureOut">
              <a:rPr lang="en-US" smtClean="0"/>
              <a:t>11/27/2018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60EDB8-5305-433F-BE41-D7A86D811DB3}" type="slidenum">
              <a:rPr lang="en-US" smtClean="0"/>
              <a:t>‹#›</a:t>
            </a:fld>
            <a:endParaRPr lang="en-US"/>
          </a:p>
        </p:txBody>
      </p:sp>
      <p:sp>
        <p:nvSpPr>
          <p:cNvPr id="8" name="Rectangle 7"/>
          <p:cNvSpPr/>
          <p:nvPr userDrawn="1"/>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596921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10095346" y="0"/>
            <a:ext cx="2096655" cy="6858000"/>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Vertical Title 1"/>
          <p:cNvSpPr>
            <a:spLocks noGrp="1"/>
          </p:cNvSpPr>
          <p:nvPr>
            <p:ph type="title" orient="vert"/>
          </p:nvPr>
        </p:nvSpPr>
        <p:spPr>
          <a:xfrm>
            <a:off x="10215419" y="365125"/>
            <a:ext cx="1819564" cy="5811838"/>
          </a:xfrm>
        </p:spPr>
        <p:txBody>
          <a:bodyPr vert="eaVert" anchor="b">
            <a:normAutofit/>
          </a:bodyPr>
          <a:lstStyle>
            <a:lvl1pPr>
              <a:defRPr sz="3600">
                <a:solidFill>
                  <a:schemeClr val="bg1"/>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EEBAAA-29B5-4AF5-BC5F-7E580C29002D}" type="datetimeFigureOut">
              <a:rPr lang="en-US" smtClean="0"/>
              <a:t>11/27/2018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60EDB8-5305-433F-BE41-D7A86D811DB3}" type="slidenum">
              <a:rPr lang="en-US" smtClean="0"/>
              <a:t>‹#›</a:t>
            </a:fld>
            <a:endParaRPr lang="en-US"/>
          </a:p>
        </p:txBody>
      </p:sp>
      <p:sp>
        <p:nvSpPr>
          <p:cNvPr id="8" name="Rectangle 7"/>
          <p:cNvSpPr/>
          <p:nvPr userDrawn="1"/>
        </p:nvSpPr>
        <p:spPr>
          <a:xfrm>
            <a:off x="10095346" y="0"/>
            <a:ext cx="2096655" cy="6858000"/>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302266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604434" y="0"/>
            <a:ext cx="10749367" cy="1208868"/>
          </a:xfrm>
        </p:spPr>
        <p:txBody>
          <a:bodyPr anchor="b">
            <a:normAutofit/>
          </a:bodyPr>
          <a:lstStyle>
            <a:lvl1pPr>
              <a:defRPr sz="3600">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838201" y="1825625"/>
            <a:ext cx="4167753" cy="4351338"/>
          </a:xfrm>
        </p:spPr>
        <p:txBody>
          <a:bodyPr>
            <a:normAutofit/>
          </a:bodyPr>
          <a:lstStyle>
            <a:lvl1pPr marL="0" indent="0">
              <a:lnSpc>
                <a:spcPct val="150000"/>
              </a:lnSpc>
              <a:spcAft>
                <a:spcPts val="1200"/>
              </a:spcAft>
              <a:buNone/>
              <a:defRPr sz="1600">
                <a:solidFill>
                  <a:schemeClr val="bg1">
                    <a:lumMod val="50000"/>
                  </a:schemeClr>
                </a:solidFill>
              </a:defRPr>
            </a:lvl1pPr>
            <a:lvl2pPr>
              <a:lnSpc>
                <a:spcPct val="150000"/>
              </a:lnSpc>
              <a:spcAft>
                <a:spcPts val="1200"/>
              </a:spcAft>
              <a:defRPr sz="1400">
                <a:solidFill>
                  <a:schemeClr val="bg1">
                    <a:lumMod val="50000"/>
                  </a:schemeClr>
                </a:solidFill>
              </a:defRPr>
            </a:lvl2pPr>
            <a:lvl3pPr>
              <a:lnSpc>
                <a:spcPct val="150000"/>
              </a:lnSpc>
              <a:spcAft>
                <a:spcPts val="1200"/>
              </a:spcAft>
              <a:defRPr sz="1200">
                <a:solidFill>
                  <a:schemeClr val="bg1">
                    <a:lumMod val="50000"/>
                  </a:schemeClr>
                </a:solidFill>
              </a:defRPr>
            </a:lvl3pPr>
            <a:lvl4pPr>
              <a:lnSpc>
                <a:spcPct val="150000"/>
              </a:lnSpc>
              <a:spcAft>
                <a:spcPts val="1200"/>
              </a:spcAft>
              <a:defRPr sz="1100">
                <a:solidFill>
                  <a:schemeClr val="bg1">
                    <a:lumMod val="50000"/>
                  </a:schemeClr>
                </a:solidFill>
              </a:defRPr>
            </a:lvl4pPr>
            <a:lvl5pPr>
              <a:lnSpc>
                <a:spcPct val="150000"/>
              </a:lnSpc>
              <a:spcAft>
                <a:spcPts val="1200"/>
              </a:spcAft>
              <a:defRPr sz="1100">
                <a:solidFill>
                  <a:schemeClr val="bg1">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EEBAAA-29B5-4AF5-BC5F-7E580C29002D}" type="datetimeFigureOut">
              <a:rPr lang="en-US" smtClean="0"/>
              <a:t>11/27/2018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60EDB8-5305-433F-BE41-D7A86D811DB3}" type="slidenum">
              <a:rPr lang="en-US" smtClean="0"/>
              <a:t>‹#›</a:t>
            </a:fld>
            <a:endParaRPr lang="en-US"/>
          </a:p>
        </p:txBody>
      </p:sp>
      <p:sp>
        <p:nvSpPr>
          <p:cNvPr id="8" name="Rectangle 7"/>
          <p:cNvSpPr/>
          <p:nvPr userDrawn="1"/>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185836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5656882" y="1709738"/>
            <a:ext cx="6535119" cy="357518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1" y="2402238"/>
            <a:ext cx="4508715" cy="2187227"/>
          </a:xfrm>
        </p:spPr>
        <p:txBody>
          <a:bodyPr anchor="ctr">
            <a:noAutofit/>
          </a:bodyPr>
          <a:lstStyle>
            <a:lvl1pPr algn="l">
              <a:defRPr sz="4800">
                <a:solidFill>
                  <a:srgbClr val="D247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6323308" y="2402237"/>
            <a:ext cx="5269424" cy="2187226"/>
          </a:xfrm>
        </p:spPr>
        <p:txBody>
          <a:bodyPr anchor="ctr">
            <a:normAutofit/>
          </a:bodyPr>
          <a:lstStyle>
            <a:lvl1pPr marL="0" indent="0">
              <a:lnSpc>
                <a:spcPct val="150000"/>
              </a:lnSpc>
              <a:buNone/>
              <a:defRPr sz="2800">
                <a:solidFill>
                  <a:schemeClr val="bg1"/>
                </a:solidFill>
                <a:latin typeface="+mj-lt"/>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p:txBody>
          <a:bodyPr/>
          <a:lstStyle/>
          <a:p>
            <a:fld id="{8BEEBAAA-29B5-4AF5-BC5F-7E580C29002D}" type="datetimeFigureOut">
              <a:rPr lang="en-US" smtClean="0"/>
              <a:t>11/27/2018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60EDB8-5305-433F-BE41-D7A86D811DB3}" type="slidenum">
              <a:rPr lang="en-US" smtClean="0"/>
              <a:t>‹#›</a:t>
            </a:fld>
            <a:endParaRPr lang="en-US"/>
          </a:p>
        </p:txBody>
      </p:sp>
      <p:sp>
        <p:nvSpPr>
          <p:cNvPr id="8" name="Rectangle 7"/>
          <p:cNvSpPr/>
          <p:nvPr userDrawn="1"/>
        </p:nvSpPr>
        <p:spPr>
          <a:xfrm>
            <a:off x="5656882" y="1709738"/>
            <a:ext cx="6535119" cy="357518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335655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609600" y="1"/>
            <a:ext cx="10744200" cy="1228436"/>
          </a:xfrm>
        </p:spPr>
        <p:txBody>
          <a:bodyPr anchor="b">
            <a:normAutofit/>
          </a:bodyPr>
          <a:lstStyle>
            <a:lvl1pPr>
              <a:defRPr sz="3600">
                <a:solidFill>
                  <a:schemeClr val="bg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vert="horz" lIns="91440" tIns="45720" rIns="91440" bIns="45720" rtlCol="0">
            <a:normAutofit/>
          </a:bodyPr>
          <a:lstStyle>
            <a:lvl1pPr>
              <a:defRPr lang="en-US" sz="1600" smtClean="0">
                <a:solidFill>
                  <a:schemeClr val="bg1">
                    <a:lumMod val="50000"/>
                  </a:schemeClr>
                </a:solidFill>
              </a:defRPr>
            </a:lvl1pPr>
            <a:lvl2pPr>
              <a:defRPr lang="en-US" sz="1400" smtClean="0">
                <a:solidFill>
                  <a:schemeClr val="bg1">
                    <a:lumMod val="50000"/>
                  </a:schemeClr>
                </a:solidFill>
              </a:defRPr>
            </a:lvl2pPr>
            <a:lvl3pPr>
              <a:defRPr lang="en-US" sz="1200" smtClean="0">
                <a:solidFill>
                  <a:schemeClr val="bg1">
                    <a:lumMod val="50000"/>
                  </a:schemeClr>
                </a:solidFill>
              </a:defRPr>
            </a:lvl3pPr>
            <a:lvl4pPr>
              <a:defRPr lang="en-US" sz="1100" smtClean="0">
                <a:solidFill>
                  <a:schemeClr val="bg1">
                    <a:lumMod val="50000"/>
                  </a:schemeClr>
                </a:solidFill>
              </a:defRPr>
            </a:lvl4pPr>
            <a:lvl5pPr>
              <a:defRPr lang="en-US" sz="1100">
                <a:solidFill>
                  <a:schemeClr val="bg1">
                    <a:lumMod val="50000"/>
                  </a:schemeClr>
                </a:solidFill>
              </a:defRPr>
            </a:lvl5pPr>
          </a:lstStyle>
          <a:p>
            <a:pPr marL="0" lvl="0" indent="0">
              <a:lnSpc>
                <a:spcPct val="150000"/>
              </a:lnSpc>
              <a:spcAft>
                <a:spcPts val="1200"/>
              </a:spcAft>
              <a:buNone/>
            </a:pPr>
            <a:r>
              <a:rPr lang="en-US"/>
              <a:t>Click to edit Master text styles</a:t>
            </a:r>
          </a:p>
          <a:p>
            <a:pPr marL="0" lvl="1" indent="0">
              <a:lnSpc>
                <a:spcPct val="150000"/>
              </a:lnSpc>
              <a:spcAft>
                <a:spcPts val="1200"/>
              </a:spcAft>
              <a:buNone/>
            </a:pPr>
            <a:r>
              <a:rPr lang="en-US"/>
              <a:t>Second level</a:t>
            </a:r>
          </a:p>
          <a:p>
            <a:pPr marL="0" lvl="2" indent="0">
              <a:lnSpc>
                <a:spcPct val="150000"/>
              </a:lnSpc>
              <a:spcAft>
                <a:spcPts val="1200"/>
              </a:spcAft>
              <a:buNone/>
            </a:pPr>
            <a:r>
              <a:rPr lang="en-US"/>
              <a:t>Third level</a:t>
            </a:r>
          </a:p>
          <a:p>
            <a:pPr marL="0" lvl="3" indent="0">
              <a:lnSpc>
                <a:spcPct val="150000"/>
              </a:lnSpc>
              <a:spcAft>
                <a:spcPts val="1200"/>
              </a:spcAft>
              <a:buNone/>
            </a:pPr>
            <a:r>
              <a:rPr lang="en-US"/>
              <a:t>Fourth level</a:t>
            </a:r>
          </a:p>
          <a:p>
            <a:pPr marL="0" lvl="4" indent="0">
              <a:lnSpc>
                <a:spcPct val="150000"/>
              </a:lnSpc>
              <a:spcAft>
                <a:spcPts val="1200"/>
              </a:spcAft>
              <a:buNone/>
            </a:pPr>
            <a:r>
              <a:rPr lang="en-US"/>
              <a:t>Fifth level</a:t>
            </a:r>
          </a:p>
        </p:txBody>
      </p:sp>
      <p:sp>
        <p:nvSpPr>
          <p:cNvPr id="4" name="Content Placeholder 3"/>
          <p:cNvSpPr>
            <a:spLocks noGrp="1"/>
          </p:cNvSpPr>
          <p:nvPr>
            <p:ph sz="half" idx="2"/>
          </p:nvPr>
        </p:nvSpPr>
        <p:spPr>
          <a:xfrm>
            <a:off x="6172200" y="1825625"/>
            <a:ext cx="5181600" cy="4351338"/>
          </a:xfrm>
        </p:spPr>
        <p:txBody>
          <a:bodyPr vert="horz" lIns="91440" tIns="45720" rIns="91440" bIns="45720" rtlCol="0">
            <a:normAutofit/>
          </a:bodyPr>
          <a:lstStyle>
            <a:lvl1pPr>
              <a:defRPr lang="en-US" sz="1600" smtClean="0">
                <a:solidFill>
                  <a:schemeClr val="bg1">
                    <a:lumMod val="50000"/>
                  </a:schemeClr>
                </a:solidFill>
              </a:defRPr>
            </a:lvl1pPr>
            <a:lvl2pPr>
              <a:defRPr lang="en-US" sz="1400" smtClean="0">
                <a:solidFill>
                  <a:schemeClr val="bg1">
                    <a:lumMod val="50000"/>
                  </a:schemeClr>
                </a:solidFill>
              </a:defRPr>
            </a:lvl2pPr>
            <a:lvl3pPr>
              <a:defRPr lang="en-US" sz="1200" smtClean="0">
                <a:solidFill>
                  <a:schemeClr val="bg1">
                    <a:lumMod val="50000"/>
                  </a:schemeClr>
                </a:solidFill>
              </a:defRPr>
            </a:lvl3pPr>
            <a:lvl4pPr>
              <a:defRPr lang="en-US" sz="1100" smtClean="0">
                <a:solidFill>
                  <a:schemeClr val="bg1">
                    <a:lumMod val="50000"/>
                  </a:schemeClr>
                </a:solidFill>
              </a:defRPr>
            </a:lvl4pPr>
            <a:lvl5pPr>
              <a:defRPr lang="en-US" sz="1100">
                <a:solidFill>
                  <a:schemeClr val="bg1">
                    <a:lumMod val="50000"/>
                  </a:schemeClr>
                </a:solidFill>
              </a:defRPr>
            </a:lvl5pPr>
          </a:lstStyle>
          <a:p>
            <a:pPr marL="0" lvl="0" indent="0">
              <a:lnSpc>
                <a:spcPct val="150000"/>
              </a:lnSpc>
              <a:spcAft>
                <a:spcPts val="1200"/>
              </a:spcAft>
              <a:buNone/>
            </a:pPr>
            <a:r>
              <a:rPr lang="en-US"/>
              <a:t>Click to edit Master text styles</a:t>
            </a:r>
          </a:p>
          <a:p>
            <a:pPr marL="0" lvl="1" indent="0">
              <a:lnSpc>
                <a:spcPct val="150000"/>
              </a:lnSpc>
              <a:spcAft>
                <a:spcPts val="1200"/>
              </a:spcAft>
              <a:buNone/>
            </a:pPr>
            <a:r>
              <a:rPr lang="en-US"/>
              <a:t>Second level</a:t>
            </a:r>
          </a:p>
          <a:p>
            <a:pPr marL="0" lvl="2" indent="0">
              <a:lnSpc>
                <a:spcPct val="150000"/>
              </a:lnSpc>
              <a:spcAft>
                <a:spcPts val="1200"/>
              </a:spcAft>
              <a:buNone/>
            </a:pPr>
            <a:r>
              <a:rPr lang="en-US"/>
              <a:t>Third level</a:t>
            </a:r>
          </a:p>
          <a:p>
            <a:pPr marL="0" lvl="3" indent="0">
              <a:lnSpc>
                <a:spcPct val="150000"/>
              </a:lnSpc>
              <a:spcAft>
                <a:spcPts val="1200"/>
              </a:spcAft>
              <a:buNone/>
            </a:pPr>
            <a:r>
              <a:rPr lang="en-US"/>
              <a:t>Fourth level</a:t>
            </a:r>
          </a:p>
          <a:p>
            <a:pPr marL="0" lvl="4" indent="0">
              <a:lnSpc>
                <a:spcPct val="150000"/>
              </a:lnSpc>
              <a:spcAft>
                <a:spcPts val="1200"/>
              </a:spcAft>
              <a:buNone/>
            </a:pPr>
            <a:r>
              <a:rPr lang="en-US"/>
              <a:t>Fifth level</a:t>
            </a:r>
          </a:p>
        </p:txBody>
      </p:sp>
      <p:sp>
        <p:nvSpPr>
          <p:cNvPr id="5" name="Date Placeholder 4"/>
          <p:cNvSpPr>
            <a:spLocks noGrp="1"/>
          </p:cNvSpPr>
          <p:nvPr>
            <p:ph type="dt" sz="half" idx="10"/>
          </p:nvPr>
        </p:nvSpPr>
        <p:spPr/>
        <p:txBody>
          <a:bodyPr/>
          <a:lstStyle/>
          <a:p>
            <a:fld id="{8BEEBAAA-29B5-4AF5-BC5F-7E580C29002D}" type="datetimeFigureOut">
              <a:rPr lang="en-US" smtClean="0"/>
              <a:t>11/27/2018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60EDB8-5305-433F-BE41-D7A86D811DB3}" type="slidenum">
              <a:rPr lang="en-US" smtClean="0"/>
              <a:t>‹#›</a:t>
            </a:fld>
            <a:endParaRPr lang="en-US"/>
          </a:p>
        </p:txBody>
      </p:sp>
      <p:sp>
        <p:nvSpPr>
          <p:cNvPr id="9" name="Rectangle 8"/>
          <p:cNvSpPr/>
          <p:nvPr userDrawn="1"/>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3282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609600" y="0"/>
            <a:ext cx="10737851" cy="1228436"/>
          </a:xfrm>
        </p:spPr>
        <p:txBody>
          <a:bodyPr anchor="b">
            <a:normAutofit/>
          </a:bodyPr>
          <a:lstStyle>
            <a:lvl1pPr>
              <a:defRPr sz="3600">
                <a:solidFill>
                  <a:schemeClr val="bg1"/>
                </a:solidFill>
              </a:defRPr>
            </a:lvl1pPr>
          </a:lstStyle>
          <a:p>
            <a:r>
              <a:rPr lang="en-US"/>
              <a:t>Click to edit Master title style</a:t>
            </a:r>
          </a:p>
        </p:txBody>
      </p:sp>
      <p:sp>
        <p:nvSpPr>
          <p:cNvPr id="3" name="Text Placeholder 2"/>
          <p:cNvSpPr>
            <a:spLocks noGrp="1"/>
          </p:cNvSpPr>
          <p:nvPr>
            <p:ph type="body" idx="1"/>
          </p:nvPr>
        </p:nvSpPr>
        <p:spPr>
          <a:xfrm>
            <a:off x="831851" y="1489075"/>
            <a:ext cx="5156200" cy="6413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1851" y="2193927"/>
            <a:ext cx="5156200" cy="3978275"/>
          </a:xfrm>
        </p:spPr>
        <p:txBody>
          <a:bodyPr vert="horz" lIns="91440" tIns="45720" rIns="91440" bIns="45720" rtlCol="0">
            <a:normAutofit/>
          </a:bodyPr>
          <a:lstStyle>
            <a:lvl1pPr>
              <a:defRPr lang="en-US" sz="1600" smtClean="0">
                <a:solidFill>
                  <a:schemeClr val="bg1">
                    <a:lumMod val="50000"/>
                  </a:schemeClr>
                </a:solidFill>
              </a:defRPr>
            </a:lvl1pPr>
            <a:lvl2pPr>
              <a:defRPr lang="en-US" sz="1400" smtClean="0">
                <a:solidFill>
                  <a:schemeClr val="bg1">
                    <a:lumMod val="50000"/>
                  </a:schemeClr>
                </a:solidFill>
              </a:defRPr>
            </a:lvl2pPr>
            <a:lvl3pPr>
              <a:defRPr lang="en-US" sz="1200" smtClean="0">
                <a:solidFill>
                  <a:schemeClr val="bg1">
                    <a:lumMod val="50000"/>
                  </a:schemeClr>
                </a:solidFill>
              </a:defRPr>
            </a:lvl3pPr>
            <a:lvl4pPr>
              <a:defRPr lang="en-US" sz="1100" smtClean="0">
                <a:solidFill>
                  <a:schemeClr val="bg1">
                    <a:lumMod val="50000"/>
                  </a:schemeClr>
                </a:solidFill>
              </a:defRPr>
            </a:lvl4pPr>
            <a:lvl5pPr>
              <a:defRPr lang="en-US" sz="1100">
                <a:solidFill>
                  <a:schemeClr val="bg1">
                    <a:lumMod val="50000"/>
                  </a:schemeClr>
                </a:solidFill>
              </a:defRPr>
            </a:lvl5pPr>
          </a:lstStyle>
          <a:p>
            <a:pPr marL="0" lvl="0" indent="0">
              <a:lnSpc>
                <a:spcPct val="150000"/>
              </a:lnSpc>
              <a:spcAft>
                <a:spcPts val="1200"/>
              </a:spcAft>
              <a:buNone/>
            </a:pPr>
            <a:r>
              <a:rPr lang="en-US"/>
              <a:t>Click to edit Master text styles</a:t>
            </a:r>
          </a:p>
          <a:p>
            <a:pPr marL="0" lvl="1" indent="0">
              <a:lnSpc>
                <a:spcPct val="150000"/>
              </a:lnSpc>
              <a:spcAft>
                <a:spcPts val="1200"/>
              </a:spcAft>
              <a:buNone/>
            </a:pPr>
            <a:r>
              <a:rPr lang="en-US"/>
              <a:t>Second level</a:t>
            </a:r>
          </a:p>
          <a:p>
            <a:pPr marL="0" lvl="2" indent="0">
              <a:lnSpc>
                <a:spcPct val="150000"/>
              </a:lnSpc>
              <a:spcAft>
                <a:spcPts val="1200"/>
              </a:spcAft>
              <a:buNone/>
            </a:pPr>
            <a:r>
              <a:rPr lang="en-US"/>
              <a:t>Third level</a:t>
            </a:r>
          </a:p>
          <a:p>
            <a:pPr marL="0" lvl="3" indent="0">
              <a:lnSpc>
                <a:spcPct val="150000"/>
              </a:lnSpc>
              <a:spcAft>
                <a:spcPts val="1200"/>
              </a:spcAft>
              <a:buNone/>
            </a:pPr>
            <a:r>
              <a:rPr lang="en-US"/>
              <a:t>Fourth level</a:t>
            </a:r>
          </a:p>
          <a:p>
            <a:pPr marL="0" lvl="4" indent="0">
              <a:lnSpc>
                <a:spcPct val="150000"/>
              </a:lnSpc>
              <a:spcAft>
                <a:spcPts val="1200"/>
              </a:spcAft>
              <a:buNone/>
            </a:pPr>
            <a:r>
              <a:rPr lang="en-US"/>
              <a:t>Fifth level</a:t>
            </a:r>
            <a:endParaRPr lang="en-US" dirty="0"/>
          </a:p>
        </p:txBody>
      </p:sp>
      <p:sp>
        <p:nvSpPr>
          <p:cNvPr id="5" name="Text Placeholder 4"/>
          <p:cNvSpPr>
            <a:spLocks noGrp="1"/>
          </p:cNvSpPr>
          <p:nvPr>
            <p:ph type="body" sz="quarter" idx="3"/>
          </p:nvPr>
        </p:nvSpPr>
        <p:spPr>
          <a:xfrm>
            <a:off x="6189664" y="1489075"/>
            <a:ext cx="5157787" cy="6413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9664" y="2193927"/>
            <a:ext cx="5157787" cy="3978275"/>
          </a:xfrm>
        </p:spPr>
        <p:txBody>
          <a:bodyPr vert="horz" lIns="91440" tIns="45720" rIns="91440" bIns="45720" rtlCol="0">
            <a:normAutofit/>
          </a:bodyPr>
          <a:lstStyle>
            <a:lvl1pPr>
              <a:defRPr lang="en-US" sz="1600" smtClean="0">
                <a:solidFill>
                  <a:schemeClr val="bg1">
                    <a:lumMod val="50000"/>
                  </a:schemeClr>
                </a:solidFill>
              </a:defRPr>
            </a:lvl1pPr>
            <a:lvl2pPr>
              <a:defRPr lang="en-US" sz="1400" smtClean="0">
                <a:solidFill>
                  <a:schemeClr val="bg1">
                    <a:lumMod val="50000"/>
                  </a:schemeClr>
                </a:solidFill>
              </a:defRPr>
            </a:lvl2pPr>
            <a:lvl3pPr>
              <a:defRPr lang="en-US" sz="1200" smtClean="0">
                <a:solidFill>
                  <a:schemeClr val="bg1">
                    <a:lumMod val="50000"/>
                  </a:schemeClr>
                </a:solidFill>
              </a:defRPr>
            </a:lvl3pPr>
            <a:lvl4pPr>
              <a:defRPr lang="en-US" sz="1100" smtClean="0">
                <a:solidFill>
                  <a:schemeClr val="bg1">
                    <a:lumMod val="50000"/>
                  </a:schemeClr>
                </a:solidFill>
              </a:defRPr>
            </a:lvl4pPr>
            <a:lvl5pPr>
              <a:defRPr lang="en-US" sz="1100">
                <a:solidFill>
                  <a:schemeClr val="bg1">
                    <a:lumMod val="50000"/>
                  </a:schemeClr>
                </a:solidFill>
              </a:defRPr>
            </a:lvl5pPr>
          </a:lstStyle>
          <a:p>
            <a:pPr marL="0" lvl="0" indent="0">
              <a:lnSpc>
                <a:spcPct val="150000"/>
              </a:lnSpc>
              <a:spcAft>
                <a:spcPts val="1200"/>
              </a:spcAft>
              <a:buNone/>
            </a:pPr>
            <a:r>
              <a:rPr lang="en-US"/>
              <a:t>Click to edit Master text styles</a:t>
            </a:r>
          </a:p>
          <a:p>
            <a:pPr marL="0" lvl="1" indent="0">
              <a:lnSpc>
                <a:spcPct val="150000"/>
              </a:lnSpc>
              <a:spcAft>
                <a:spcPts val="1200"/>
              </a:spcAft>
              <a:buNone/>
            </a:pPr>
            <a:r>
              <a:rPr lang="en-US"/>
              <a:t>Second level</a:t>
            </a:r>
          </a:p>
          <a:p>
            <a:pPr marL="0" lvl="2" indent="0">
              <a:lnSpc>
                <a:spcPct val="150000"/>
              </a:lnSpc>
              <a:spcAft>
                <a:spcPts val="1200"/>
              </a:spcAft>
              <a:buNone/>
            </a:pPr>
            <a:r>
              <a:rPr lang="en-US"/>
              <a:t>Third level</a:t>
            </a:r>
          </a:p>
          <a:p>
            <a:pPr marL="0" lvl="3" indent="0">
              <a:lnSpc>
                <a:spcPct val="150000"/>
              </a:lnSpc>
              <a:spcAft>
                <a:spcPts val="1200"/>
              </a:spcAft>
              <a:buNone/>
            </a:pPr>
            <a:r>
              <a:rPr lang="en-US"/>
              <a:t>Fourth level</a:t>
            </a:r>
          </a:p>
          <a:p>
            <a:pPr marL="0" lvl="4" indent="0">
              <a:lnSpc>
                <a:spcPct val="150000"/>
              </a:lnSpc>
              <a:spcAft>
                <a:spcPts val="1200"/>
              </a:spcAft>
              <a:buNone/>
            </a:pPr>
            <a:r>
              <a:rPr lang="en-US"/>
              <a:t>Fifth level</a:t>
            </a:r>
          </a:p>
        </p:txBody>
      </p:sp>
      <p:sp>
        <p:nvSpPr>
          <p:cNvPr id="7" name="Date Placeholder 6"/>
          <p:cNvSpPr>
            <a:spLocks noGrp="1"/>
          </p:cNvSpPr>
          <p:nvPr>
            <p:ph type="dt" sz="half" idx="10"/>
          </p:nvPr>
        </p:nvSpPr>
        <p:spPr/>
        <p:txBody>
          <a:bodyPr/>
          <a:lstStyle/>
          <a:p>
            <a:fld id="{8BEEBAAA-29B5-4AF5-BC5F-7E580C29002D}" type="datetimeFigureOut">
              <a:rPr lang="en-US" smtClean="0"/>
              <a:t>11/27/2018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860EDB8-5305-433F-BE41-D7A86D811DB3}" type="slidenum">
              <a:rPr lang="en-US" smtClean="0"/>
              <a:t>‹#›</a:t>
            </a:fld>
            <a:endParaRPr lang="en-US"/>
          </a:p>
        </p:txBody>
      </p:sp>
      <p:sp>
        <p:nvSpPr>
          <p:cNvPr id="11" name="Rectangle 10"/>
          <p:cNvSpPr/>
          <p:nvPr userDrawn="1"/>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6060298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609600" y="1"/>
            <a:ext cx="10744200" cy="1228436"/>
          </a:xfrm>
        </p:spPr>
        <p:txBody>
          <a:bodyPr anchor="b">
            <a:normAutofit/>
          </a:bodyPr>
          <a:lstStyle>
            <a:lvl1pPr>
              <a:defRPr sz="3600">
                <a:solidFill>
                  <a:schemeClr val="bg1"/>
                </a:solidFill>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BEEBAAA-29B5-4AF5-BC5F-7E580C29002D}" type="datetimeFigureOut">
              <a:rPr lang="en-US" smtClean="0"/>
              <a:t>11/27/2018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860EDB8-5305-433F-BE41-D7A86D811DB3}" type="slidenum">
              <a:rPr lang="en-US" smtClean="0"/>
              <a:t>‹#›</a:t>
            </a:fld>
            <a:endParaRPr lang="en-US"/>
          </a:p>
        </p:txBody>
      </p:sp>
      <p:sp>
        <p:nvSpPr>
          <p:cNvPr id="7" name="Rectangle 6"/>
          <p:cNvSpPr/>
          <p:nvPr userDrawn="1"/>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00814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EEBAAA-29B5-4AF5-BC5F-7E580C29002D}" type="datetimeFigureOut">
              <a:rPr lang="en-US" smtClean="0"/>
              <a:t>11/27/2018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860EDB8-5305-433F-BE41-D7A86D811DB3}" type="slidenum">
              <a:rPr lang="en-US" smtClean="0"/>
              <a:t>‹#›</a:t>
            </a:fld>
            <a:endParaRPr lang="en-US"/>
          </a:p>
        </p:txBody>
      </p:sp>
    </p:spTree>
    <p:extLst>
      <p:ext uri="{BB962C8B-B14F-4D97-AF65-F5344CB8AC3E}">
        <p14:creationId xmlns:p14="http://schemas.microsoft.com/office/powerpoint/2010/main" val="4037432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vert="horz" lIns="91440" tIns="45720" rIns="91440" bIns="45720" rtlCol="0">
            <a:normAutofit/>
          </a:bodyPr>
          <a:lstStyle>
            <a:lvl1pPr>
              <a:defRPr lang="en-US" sz="1600" smtClean="0">
                <a:solidFill>
                  <a:schemeClr val="bg1">
                    <a:lumMod val="50000"/>
                  </a:schemeClr>
                </a:solidFill>
              </a:defRPr>
            </a:lvl1pPr>
            <a:lvl2pPr>
              <a:defRPr lang="en-US" sz="1400" smtClean="0">
                <a:solidFill>
                  <a:schemeClr val="bg1">
                    <a:lumMod val="50000"/>
                  </a:schemeClr>
                </a:solidFill>
              </a:defRPr>
            </a:lvl2pPr>
            <a:lvl3pPr>
              <a:defRPr lang="en-US" sz="1200" smtClean="0">
                <a:solidFill>
                  <a:schemeClr val="bg1">
                    <a:lumMod val="50000"/>
                  </a:schemeClr>
                </a:solidFill>
              </a:defRPr>
            </a:lvl3pPr>
            <a:lvl4pPr>
              <a:defRPr lang="en-US" sz="1100" smtClean="0">
                <a:solidFill>
                  <a:schemeClr val="bg1">
                    <a:lumMod val="50000"/>
                  </a:schemeClr>
                </a:solidFill>
              </a:defRPr>
            </a:lvl4pPr>
            <a:lvl5pPr>
              <a:defRPr lang="en-US" sz="1100">
                <a:solidFill>
                  <a:schemeClr val="bg1">
                    <a:lumMod val="50000"/>
                  </a:schemeClr>
                </a:solidFill>
              </a:defRPr>
            </a:lvl5pPr>
          </a:lstStyle>
          <a:p>
            <a:pPr marL="0" lvl="0" indent="0">
              <a:lnSpc>
                <a:spcPct val="150000"/>
              </a:lnSpc>
              <a:spcAft>
                <a:spcPts val="1200"/>
              </a:spcAft>
              <a:buNone/>
            </a:pPr>
            <a:r>
              <a:rPr lang="en-US"/>
              <a:t>Click to edit Master text styles</a:t>
            </a:r>
          </a:p>
          <a:p>
            <a:pPr marL="0" lvl="1" indent="0">
              <a:lnSpc>
                <a:spcPct val="150000"/>
              </a:lnSpc>
              <a:spcAft>
                <a:spcPts val="1200"/>
              </a:spcAft>
              <a:buNone/>
            </a:pPr>
            <a:r>
              <a:rPr lang="en-US"/>
              <a:t>Second level</a:t>
            </a:r>
          </a:p>
          <a:p>
            <a:pPr marL="0" lvl="2" indent="0">
              <a:lnSpc>
                <a:spcPct val="150000"/>
              </a:lnSpc>
              <a:spcAft>
                <a:spcPts val="1200"/>
              </a:spcAft>
              <a:buNone/>
            </a:pPr>
            <a:r>
              <a:rPr lang="en-US"/>
              <a:t>Third level</a:t>
            </a:r>
          </a:p>
          <a:p>
            <a:pPr marL="0" lvl="3" indent="0">
              <a:lnSpc>
                <a:spcPct val="150000"/>
              </a:lnSpc>
              <a:spcAft>
                <a:spcPts val="1200"/>
              </a:spcAft>
              <a:buNone/>
            </a:pPr>
            <a:r>
              <a:rPr lang="en-US"/>
              <a:t>Fourth level</a:t>
            </a:r>
          </a:p>
          <a:p>
            <a:pPr marL="0" lvl="4" indent="0">
              <a:lnSpc>
                <a:spcPct val="150000"/>
              </a:lnSpc>
              <a:spcAft>
                <a:spcPts val="1200"/>
              </a:spcAft>
              <a:buNone/>
            </a:pPr>
            <a:r>
              <a:rPr lang="en-US"/>
              <a:t>Fifth level</a:t>
            </a:r>
          </a:p>
        </p:txBody>
      </p:sp>
      <p:sp>
        <p:nvSpPr>
          <p:cNvPr id="4" name="Text Placeholder 3"/>
          <p:cNvSpPr>
            <a:spLocks noGrp="1"/>
          </p:cNvSpPr>
          <p:nvPr>
            <p:ph type="body" sz="half" idx="2"/>
          </p:nvPr>
        </p:nvSpPr>
        <p:spPr>
          <a:xfrm>
            <a:off x="839788" y="2101850"/>
            <a:ext cx="3932237" cy="37592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BEEBAAA-29B5-4AF5-BC5F-7E580C29002D}" type="datetimeFigureOut">
              <a:rPr lang="en-US" smtClean="0"/>
              <a:t>11/27/2018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60EDB8-5305-433F-BE41-D7A86D811DB3}" type="slidenum">
              <a:rPr lang="en-US" smtClean="0"/>
              <a:t>‹#›</a:t>
            </a:fld>
            <a:endParaRPr lang="en-US"/>
          </a:p>
        </p:txBody>
      </p:sp>
    </p:spTree>
    <p:extLst>
      <p:ext uri="{BB962C8B-B14F-4D97-AF65-F5344CB8AC3E}">
        <p14:creationId xmlns:p14="http://schemas.microsoft.com/office/powerpoint/2010/main" val="1784193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101850"/>
            <a:ext cx="3932237" cy="37592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BEEBAAA-29B5-4AF5-BC5F-7E580C29002D}" type="datetimeFigureOut">
              <a:rPr lang="en-US" smtClean="0"/>
              <a:t>11/27/2018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60EDB8-5305-433F-BE41-D7A86D811DB3}" type="slidenum">
              <a:rPr lang="en-US" smtClean="0"/>
              <a:t>‹#›</a:t>
            </a:fld>
            <a:endParaRPr lang="en-US"/>
          </a:p>
        </p:txBody>
      </p:sp>
    </p:spTree>
    <p:extLst>
      <p:ext uri="{BB962C8B-B14F-4D97-AF65-F5344CB8AC3E}">
        <p14:creationId xmlns:p14="http://schemas.microsoft.com/office/powerpoint/2010/main" val="3161095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3276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EEBAAA-29B5-4AF5-BC5F-7E580C29002D}" type="datetimeFigureOut">
              <a:rPr lang="en-US" smtClean="0"/>
              <a:t>11/27/2018</a:t>
            </a:fld>
            <a:endParaRPr lang="en-US"/>
          </a:p>
        </p:txBody>
      </p:sp>
      <p:sp>
        <p:nvSpPr>
          <p:cNvPr id="5" name="Footer Placeholder 4"/>
          <p:cNvSpPr>
            <a:spLocks noGrp="1"/>
          </p:cNvSpPr>
          <p:nvPr>
            <p:ph type="ftr" sz="quarter" idx="3"/>
          </p:nvPr>
        </p:nvSpPr>
        <p:spPr>
          <a:xfrm>
            <a:off x="4648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077200" y="6356352"/>
            <a:ext cx="3276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60EDB8-5305-433F-BE41-D7A86D811DB3}" type="slidenum">
              <a:rPr lang="en-US" smtClean="0"/>
              <a:t>‹#›</a:t>
            </a:fld>
            <a:endParaRPr lang="en-US"/>
          </a:p>
        </p:txBody>
      </p:sp>
    </p:spTree>
    <p:extLst>
      <p:ext uri="{BB962C8B-B14F-4D97-AF65-F5344CB8AC3E}">
        <p14:creationId xmlns:p14="http://schemas.microsoft.com/office/powerpoint/2010/main" val="9467549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1" eaLnBrk="1" latinLnBrk="0" hangingPunct="1">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ct val="30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ct val="300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ct val="300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hyperlink" Target="../../../../../../Books/Food%20Process%20engineering/Basics/Food%20Process%20Engineering%20and%20Technology%202nd%20ed.pdf"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hyperlink" Target="../../../../../../Books/Food%20Process%20engineering/Basics/Introduction%20to%20Food%20Process%20Engineering%20Second%20Edition.pdf"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rtl="0"/>
            <a:r>
              <a:rPr lang="tr-TR"/>
              <a:t>Temel İşlemler I		</a:t>
            </a:r>
            <a:r>
              <a:rPr lang="tr-TR" b="1">
                <a:solidFill>
                  <a:srgbClr val="00B0F0"/>
                </a:solidFill>
              </a:rPr>
              <a:t>2018-2019</a:t>
            </a:r>
            <a:br>
              <a:rPr lang="tr-TR" dirty="0"/>
            </a:br>
            <a:r>
              <a:rPr lang="tr-TR" dirty="0">
                <a:solidFill>
                  <a:srgbClr val="FFFF00"/>
                </a:solidFill>
              </a:rPr>
              <a:t>Karıştırma Sistemleri II</a:t>
            </a:r>
          </a:p>
        </p:txBody>
      </p:sp>
      <p:sp>
        <p:nvSpPr>
          <p:cNvPr id="3" name="Subtitle 2"/>
          <p:cNvSpPr>
            <a:spLocks noGrp="1"/>
          </p:cNvSpPr>
          <p:nvPr>
            <p:ph type="subTitle" idx="1"/>
          </p:nvPr>
        </p:nvSpPr>
        <p:spPr/>
        <p:txBody>
          <a:bodyPr>
            <a:noAutofit/>
          </a:bodyPr>
          <a:lstStyle/>
          <a:p>
            <a:pPr rtl="0"/>
            <a:r>
              <a:rPr lang="tr-TR" sz="2000" dirty="0">
                <a:solidFill>
                  <a:srgbClr val="0070C0"/>
                </a:solidFill>
              </a:rPr>
              <a:t>Mühendislik Mimarlık Fakültesi </a:t>
            </a:r>
          </a:p>
          <a:p>
            <a:pPr rtl="0"/>
            <a:r>
              <a:rPr lang="tr-TR" sz="2000" dirty="0"/>
              <a:t>Gıda Mühendisliği Bölümü</a:t>
            </a:r>
          </a:p>
          <a:p>
            <a:pPr rtl="0"/>
            <a:r>
              <a:rPr lang="tr-TR" sz="2000" b="1" dirty="0">
                <a:solidFill>
                  <a:schemeClr val="tx1"/>
                </a:solidFill>
              </a:rPr>
              <a:t>Prof. Dr. Farhan ALFİN</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8972" y="12996"/>
            <a:ext cx="2143125" cy="21431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4718077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altLang="ar-SY" b="1" dirty="0">
                <a:solidFill>
                  <a:srgbClr val="FFFF00"/>
                </a:solidFill>
              </a:rPr>
              <a:t>Girdap olayını önlemenin yolları </a:t>
            </a:r>
            <a:endParaRPr lang="en-US" b="1" dirty="0">
              <a:solidFill>
                <a:srgbClr val="FFFF00"/>
              </a:solidFill>
            </a:endParaRPr>
          </a:p>
        </p:txBody>
      </p:sp>
      <p:sp>
        <p:nvSpPr>
          <p:cNvPr id="3" name="Content Placeholder 2"/>
          <p:cNvSpPr>
            <a:spLocks noGrp="1"/>
          </p:cNvSpPr>
          <p:nvPr>
            <p:ph idx="1"/>
          </p:nvPr>
        </p:nvSpPr>
        <p:spPr>
          <a:xfrm>
            <a:off x="838201" y="1300766"/>
            <a:ext cx="10515599" cy="5267459"/>
          </a:xfrm>
        </p:spPr>
        <p:txBody>
          <a:bodyPr>
            <a:normAutofit/>
          </a:bodyPr>
          <a:lstStyle/>
          <a:p>
            <a:pPr marL="457200" indent="-457200" algn="l" rtl="0">
              <a:spcBef>
                <a:spcPts val="0"/>
              </a:spcBef>
              <a:spcAft>
                <a:spcPts val="600"/>
              </a:spcAft>
              <a:buFont typeface="Arial" panose="020B0604020202020204" pitchFamily="34" charset="0"/>
              <a:buChar char="•"/>
            </a:pPr>
            <a:r>
              <a:rPr lang="tr-TR" sz="2800" dirty="0">
                <a:solidFill>
                  <a:schemeClr val="tx1"/>
                </a:solidFill>
              </a:rPr>
              <a:t>Çok geniş kaplar dışında, </a:t>
            </a:r>
            <a:r>
              <a:rPr lang="tr-TR" sz="2800" dirty="0">
                <a:solidFill>
                  <a:srgbClr val="FF0000"/>
                </a:solidFill>
              </a:rPr>
              <a:t>dört adet dalgakıranlar </a:t>
            </a:r>
            <a:r>
              <a:rPr lang="tr-TR" sz="2800" dirty="0">
                <a:solidFill>
                  <a:schemeClr val="tx1"/>
                </a:solidFill>
              </a:rPr>
              <a:t>girdabı önlemede etkilidir.</a:t>
            </a:r>
          </a:p>
          <a:p>
            <a:pPr marL="457200" indent="-457200" algn="l" rtl="0">
              <a:spcBef>
                <a:spcPts val="0"/>
              </a:spcBef>
              <a:spcAft>
                <a:spcPts val="600"/>
              </a:spcAft>
              <a:buFont typeface="Arial" panose="020B0604020202020204" pitchFamily="34" charset="0"/>
              <a:buChar char="•"/>
            </a:pPr>
            <a:r>
              <a:rPr lang="tr-TR" sz="2800" dirty="0">
                <a:solidFill>
                  <a:srgbClr val="FF0000"/>
                </a:solidFill>
              </a:rPr>
              <a:t>Dalgakıran genişliği </a:t>
            </a:r>
            <a:r>
              <a:rPr lang="tr-TR" sz="2800" dirty="0">
                <a:solidFill>
                  <a:srgbClr val="0070C0"/>
                </a:solidFill>
              </a:rPr>
              <a:t>tank çapının</a:t>
            </a:r>
          </a:p>
          <a:p>
            <a:pPr lvl="1" algn="l" rtl="0">
              <a:spcBef>
                <a:spcPts val="0"/>
              </a:spcBef>
              <a:spcAft>
                <a:spcPts val="600"/>
              </a:spcAft>
            </a:pPr>
            <a:r>
              <a:rPr lang="tr-TR" sz="2600" dirty="0">
                <a:solidFill>
                  <a:schemeClr val="tx1"/>
                </a:solidFill>
              </a:rPr>
              <a:t>Türbinli karıştırıcılarda 1/12’i</a:t>
            </a:r>
          </a:p>
          <a:p>
            <a:pPr lvl="1" algn="l" rtl="0">
              <a:spcBef>
                <a:spcPts val="0"/>
              </a:spcBef>
              <a:spcAft>
                <a:spcPts val="600"/>
              </a:spcAft>
            </a:pPr>
            <a:r>
              <a:rPr lang="tr-TR" sz="2600" dirty="0">
                <a:solidFill>
                  <a:schemeClr val="tx1"/>
                </a:solidFill>
              </a:rPr>
              <a:t>Pervaneli karıştırıcılarda 1/8’i</a:t>
            </a:r>
            <a:endParaRPr lang="tr-TR" altLang="ar-SY" sz="2600" dirty="0">
              <a:solidFill>
                <a:schemeClr val="tx1"/>
              </a:solidFill>
            </a:endParaRPr>
          </a:p>
        </p:txBody>
      </p:sp>
      <p:pic>
        <p:nvPicPr>
          <p:cNvPr id="4" name="Picture 4"/>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2796" t="56776" r="18109"/>
          <a:stretch/>
        </p:blipFill>
        <p:spPr bwMode="auto">
          <a:xfrm>
            <a:off x="6684565" y="2152976"/>
            <a:ext cx="5238282" cy="356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42580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altLang="ar-SY" i="1" dirty="0"/>
              <a:t>Karıştırıcılı Tanklarda Akım Tipleri</a:t>
            </a:r>
            <a:r>
              <a:rPr lang="tr-TR" altLang="ar-SY" dirty="0"/>
              <a:t> </a:t>
            </a:r>
            <a:endParaRPr lang="en-US" b="1" dirty="0"/>
          </a:p>
        </p:txBody>
      </p:sp>
      <p:sp>
        <p:nvSpPr>
          <p:cNvPr id="3" name="Content Placeholder 2"/>
          <p:cNvSpPr>
            <a:spLocks noGrp="1"/>
          </p:cNvSpPr>
          <p:nvPr>
            <p:ph idx="1"/>
          </p:nvPr>
        </p:nvSpPr>
        <p:spPr>
          <a:xfrm>
            <a:off x="838201" y="1300766"/>
            <a:ext cx="10515599" cy="5267459"/>
          </a:xfrm>
        </p:spPr>
        <p:txBody>
          <a:bodyPr>
            <a:normAutofit/>
          </a:bodyPr>
          <a:lstStyle/>
          <a:p>
            <a:pPr marL="457200" indent="-457200" algn="l" rtl="0">
              <a:spcBef>
                <a:spcPts val="0"/>
              </a:spcBef>
              <a:spcAft>
                <a:spcPts val="600"/>
              </a:spcAft>
              <a:buFont typeface="Arial" panose="020B0604020202020204" pitchFamily="34" charset="0"/>
              <a:buChar char="•"/>
            </a:pPr>
            <a:r>
              <a:rPr lang="tr-TR" sz="2800" dirty="0">
                <a:solidFill>
                  <a:schemeClr val="tx1"/>
                </a:solidFill>
              </a:rPr>
              <a:t>Girdap olayı önlendikten sonra </a:t>
            </a:r>
            <a:r>
              <a:rPr lang="tr-TR" sz="2800" dirty="0">
                <a:solidFill>
                  <a:srgbClr val="0070C0"/>
                </a:solidFill>
              </a:rPr>
              <a:t>akım tipi </a:t>
            </a:r>
            <a:r>
              <a:rPr lang="tr-TR" sz="2800" dirty="0">
                <a:solidFill>
                  <a:srgbClr val="C00000"/>
                </a:solidFill>
              </a:rPr>
              <a:t>karıştırıcının tipine bağlıdır</a:t>
            </a:r>
            <a:r>
              <a:rPr lang="tr-TR" sz="2800" dirty="0">
                <a:solidFill>
                  <a:schemeClr val="tx1"/>
                </a:solidFill>
              </a:rPr>
              <a:t>.</a:t>
            </a:r>
          </a:p>
          <a:p>
            <a:pPr marL="457200" indent="-457200" algn="l" rtl="0">
              <a:spcBef>
                <a:spcPts val="0"/>
              </a:spcBef>
              <a:spcAft>
                <a:spcPts val="600"/>
              </a:spcAft>
              <a:buFont typeface="Arial" panose="020B0604020202020204" pitchFamily="34" charset="0"/>
              <a:buChar char="•"/>
            </a:pPr>
            <a:r>
              <a:rPr lang="tr-TR" sz="2800" dirty="0">
                <a:solidFill>
                  <a:schemeClr val="accent6">
                    <a:lumMod val="50000"/>
                  </a:schemeClr>
                </a:solidFill>
                <a:effectLst>
                  <a:outerShdw blurRad="38100" dist="38100" dir="2700000" algn="tl">
                    <a:srgbClr val="000000">
                      <a:alpha val="43137"/>
                    </a:srgbClr>
                  </a:outerShdw>
                </a:effectLst>
              </a:rPr>
              <a:t>Pervaneli karıştırıcılar </a:t>
            </a:r>
            <a:r>
              <a:rPr lang="tr-TR" sz="2800" dirty="0">
                <a:solidFill>
                  <a:schemeClr val="tx1"/>
                </a:solidFill>
              </a:rPr>
              <a:t>sıvıyı </a:t>
            </a:r>
            <a:r>
              <a:rPr lang="tr-TR" sz="2800" dirty="0">
                <a:solidFill>
                  <a:srgbClr val="DD462F"/>
                </a:solidFill>
              </a:rPr>
              <a:t>tankın dibine doğru çeker</a:t>
            </a:r>
            <a:r>
              <a:rPr lang="tr-TR" sz="2800" dirty="0">
                <a:solidFill>
                  <a:schemeClr val="tx1"/>
                </a:solidFill>
              </a:rPr>
              <a:t>, yarıçap yönünde diğer yönlere yayar ve tank çeperi boyunca yukarı doğru iterek tekrar pervane emişine girmesini sağlarlar.</a:t>
            </a:r>
          </a:p>
          <a:p>
            <a:pPr marL="457200" indent="-457200" algn="l" rtl="0">
              <a:spcBef>
                <a:spcPts val="0"/>
              </a:spcBef>
              <a:spcAft>
                <a:spcPts val="600"/>
              </a:spcAft>
              <a:buFont typeface="Arial" panose="020B0604020202020204" pitchFamily="34" charset="0"/>
              <a:buChar char="•"/>
            </a:pPr>
            <a:r>
              <a:rPr lang="tr-TR" sz="2800" dirty="0">
                <a:solidFill>
                  <a:schemeClr val="tx1"/>
                </a:solidFill>
              </a:rPr>
              <a:t>Sıvılarda </a:t>
            </a:r>
            <a:r>
              <a:rPr lang="tr-TR" sz="2800" dirty="0">
                <a:solidFill>
                  <a:srgbClr val="00B050"/>
                </a:solidFill>
              </a:rPr>
              <a:t>katı parçacıkların süspansiyonu </a:t>
            </a:r>
            <a:r>
              <a:rPr lang="tr-TR" sz="2800" dirty="0">
                <a:solidFill>
                  <a:schemeClr val="tx1"/>
                </a:solidFill>
              </a:rPr>
              <a:t>istendiğinde </a:t>
            </a:r>
            <a:r>
              <a:rPr lang="tr-TR" sz="2800" dirty="0">
                <a:solidFill>
                  <a:srgbClr val="0070C0"/>
                </a:solidFill>
              </a:rPr>
              <a:t>pervaneli karıştırıcılar kullanılır</a:t>
            </a:r>
            <a:r>
              <a:rPr lang="tr-TR" sz="2800" dirty="0">
                <a:solidFill>
                  <a:schemeClr val="tx1"/>
                </a:solidFill>
              </a:rPr>
              <a:t>.</a:t>
            </a:r>
          </a:p>
          <a:p>
            <a:pPr marL="457200" indent="-457200" algn="l" rtl="0">
              <a:spcBef>
                <a:spcPts val="0"/>
              </a:spcBef>
              <a:spcAft>
                <a:spcPts val="600"/>
              </a:spcAft>
              <a:buFont typeface="Arial" panose="020B0604020202020204" pitchFamily="34" charset="0"/>
              <a:buChar char="•"/>
            </a:pPr>
            <a:endParaRPr lang="tr-TR" sz="2800" dirty="0">
              <a:solidFill>
                <a:schemeClr val="tx1"/>
              </a:solidFill>
            </a:endParaRPr>
          </a:p>
        </p:txBody>
      </p:sp>
    </p:spTree>
    <p:extLst>
      <p:ext uri="{BB962C8B-B14F-4D97-AF65-F5344CB8AC3E}">
        <p14:creationId xmlns:p14="http://schemas.microsoft.com/office/powerpoint/2010/main" val="18113278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altLang="ar-SY" i="1" dirty="0"/>
              <a:t>Karıştırıcılı Tanklarda Akım Tipleri</a:t>
            </a:r>
            <a:r>
              <a:rPr lang="tr-TR" altLang="ar-SY" dirty="0"/>
              <a:t> </a:t>
            </a:r>
            <a:endParaRPr lang="en-US" b="1" dirty="0"/>
          </a:p>
        </p:txBody>
      </p:sp>
      <p:sp>
        <p:nvSpPr>
          <p:cNvPr id="3" name="Content Placeholder 2"/>
          <p:cNvSpPr>
            <a:spLocks noGrp="1"/>
          </p:cNvSpPr>
          <p:nvPr>
            <p:ph idx="1"/>
          </p:nvPr>
        </p:nvSpPr>
        <p:spPr>
          <a:xfrm>
            <a:off x="838201" y="1300766"/>
            <a:ext cx="10515599" cy="5267459"/>
          </a:xfrm>
        </p:spPr>
        <p:txBody>
          <a:bodyPr>
            <a:normAutofit/>
          </a:bodyPr>
          <a:lstStyle/>
          <a:p>
            <a:pPr marL="457200" indent="-457200" algn="l" rtl="0">
              <a:spcBef>
                <a:spcPts val="0"/>
              </a:spcBef>
              <a:spcAft>
                <a:spcPts val="600"/>
              </a:spcAft>
              <a:buFont typeface="Arial" panose="020B0604020202020204" pitchFamily="34" charset="0"/>
              <a:buChar char="•"/>
            </a:pPr>
            <a:r>
              <a:rPr lang="tr-TR" sz="2800" dirty="0" err="1">
                <a:solidFill>
                  <a:srgbClr val="FF0000"/>
                </a:solidFill>
              </a:rPr>
              <a:t>Eksenel</a:t>
            </a:r>
            <a:r>
              <a:rPr lang="tr-TR" sz="2800" dirty="0">
                <a:solidFill>
                  <a:srgbClr val="FF0000"/>
                </a:solidFill>
              </a:rPr>
              <a:t> akışlı</a:t>
            </a:r>
            <a:r>
              <a:rPr lang="tr-TR" sz="2800" dirty="0">
                <a:solidFill>
                  <a:schemeClr val="bg2">
                    <a:lumMod val="10000"/>
                  </a:schemeClr>
                </a:solidFill>
              </a:rPr>
              <a:t> </a:t>
            </a:r>
            <a:r>
              <a:rPr lang="tr-TR" sz="2800" dirty="0">
                <a:solidFill>
                  <a:srgbClr val="0070C0"/>
                </a:solidFill>
                <a:effectLst>
                  <a:outerShdw blurRad="38100" dist="38100" dir="2700000" algn="tl">
                    <a:srgbClr val="000000">
                      <a:alpha val="43137"/>
                    </a:srgbClr>
                  </a:outerShdw>
                </a:effectLst>
              </a:rPr>
              <a:t>çarklar</a:t>
            </a:r>
            <a:r>
              <a:rPr lang="tr-TR" sz="2800" dirty="0">
                <a:solidFill>
                  <a:schemeClr val="bg2">
                    <a:lumMod val="10000"/>
                  </a:schemeClr>
                </a:solidFill>
              </a:rPr>
              <a:t> akış modellerini </a:t>
            </a:r>
            <a:r>
              <a:rPr lang="tr-TR" sz="2800" dirty="0">
                <a:solidFill>
                  <a:schemeClr val="accent6">
                    <a:lumMod val="50000"/>
                  </a:schemeClr>
                </a:solidFill>
              </a:rPr>
              <a:t>düşük sıvı viskozitedeki </a:t>
            </a:r>
            <a:r>
              <a:rPr lang="tr-TR" sz="2800" dirty="0" err="1">
                <a:solidFill>
                  <a:schemeClr val="bg2">
                    <a:lumMod val="10000"/>
                  </a:schemeClr>
                </a:solidFill>
              </a:rPr>
              <a:t>eksenel</a:t>
            </a:r>
            <a:r>
              <a:rPr lang="tr-TR" sz="2800" dirty="0">
                <a:solidFill>
                  <a:schemeClr val="bg2">
                    <a:lumMod val="10000"/>
                  </a:schemeClr>
                </a:solidFill>
              </a:rPr>
              <a:t> akıştan </a:t>
            </a:r>
            <a:r>
              <a:rPr lang="tr-TR" sz="2800" dirty="0">
                <a:solidFill>
                  <a:srgbClr val="0070C0"/>
                </a:solidFill>
              </a:rPr>
              <a:t>yüksek viskozitedeki</a:t>
            </a:r>
            <a:r>
              <a:rPr lang="tr-TR" sz="2800" dirty="0">
                <a:solidFill>
                  <a:schemeClr val="bg2">
                    <a:lumMod val="10000"/>
                  </a:schemeClr>
                </a:solidFill>
              </a:rPr>
              <a:t> </a:t>
            </a:r>
            <a:r>
              <a:rPr lang="tr-TR" sz="2800" dirty="0" err="1">
                <a:solidFill>
                  <a:schemeClr val="bg2">
                    <a:lumMod val="10000"/>
                  </a:schemeClr>
                </a:solidFill>
              </a:rPr>
              <a:t>radyal</a:t>
            </a:r>
            <a:r>
              <a:rPr lang="tr-TR" sz="2800" dirty="0">
                <a:solidFill>
                  <a:schemeClr val="bg2">
                    <a:lumMod val="10000"/>
                  </a:schemeClr>
                </a:solidFill>
              </a:rPr>
              <a:t> akışa değiştirirler.</a:t>
            </a:r>
          </a:p>
          <a:p>
            <a:pPr marL="457200" indent="-457200" algn="l" rtl="0">
              <a:spcBef>
                <a:spcPts val="0"/>
              </a:spcBef>
              <a:spcAft>
                <a:spcPts val="600"/>
              </a:spcAft>
              <a:buFont typeface="Arial" panose="020B0604020202020204" pitchFamily="34" charset="0"/>
              <a:buChar char="•"/>
            </a:pPr>
            <a:r>
              <a:rPr lang="tr-TR" sz="2800" dirty="0">
                <a:solidFill>
                  <a:srgbClr val="DD462F"/>
                </a:solidFill>
                <a:effectLst>
                  <a:outerShdw blurRad="38100" dist="38100" dir="2700000" algn="tl">
                    <a:srgbClr val="000000">
                      <a:alpha val="43137"/>
                    </a:srgbClr>
                  </a:outerShdw>
                </a:effectLst>
              </a:rPr>
              <a:t>Çarklı karıştırıcılar, </a:t>
            </a:r>
            <a:r>
              <a:rPr lang="tr-TR" sz="2800" dirty="0">
                <a:solidFill>
                  <a:srgbClr val="00B050"/>
                </a:solidFill>
              </a:rPr>
              <a:t>dikey akımları </a:t>
            </a:r>
            <a:r>
              <a:rPr lang="tr-TR" sz="2800" dirty="0">
                <a:solidFill>
                  <a:schemeClr val="tx1"/>
                </a:solidFill>
              </a:rPr>
              <a:t>oluşturmada pek iyi olmadıklarından </a:t>
            </a:r>
            <a:r>
              <a:rPr lang="tr-TR" sz="2800" dirty="0">
                <a:solidFill>
                  <a:srgbClr val="0070C0"/>
                </a:solidFill>
              </a:rPr>
              <a:t>süspansiyon</a:t>
            </a:r>
            <a:r>
              <a:rPr lang="tr-TR" sz="2800" dirty="0">
                <a:solidFill>
                  <a:schemeClr val="tx1"/>
                </a:solidFill>
              </a:rPr>
              <a:t> olayı için etkili değildir.</a:t>
            </a:r>
          </a:p>
          <a:p>
            <a:pPr marL="457200" indent="-457200" algn="l" rtl="0">
              <a:lnSpc>
                <a:spcPct val="170000"/>
              </a:lnSpc>
              <a:spcBef>
                <a:spcPts val="0"/>
              </a:spcBef>
              <a:spcAft>
                <a:spcPts val="600"/>
              </a:spcAft>
              <a:buFont typeface="Arial" panose="020B0604020202020204" pitchFamily="34" charset="0"/>
              <a:buChar char="•"/>
            </a:pPr>
            <a:endParaRPr lang="tr-TR" sz="2800" dirty="0">
              <a:solidFill>
                <a:schemeClr val="tx1"/>
              </a:solidFill>
            </a:endParaRPr>
          </a:p>
        </p:txBody>
      </p:sp>
    </p:spTree>
    <p:extLst>
      <p:ext uri="{BB962C8B-B14F-4D97-AF65-F5344CB8AC3E}">
        <p14:creationId xmlns:p14="http://schemas.microsoft.com/office/powerpoint/2010/main" val="10761275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altLang="ar-SY" i="1" dirty="0"/>
              <a:t>Karıştırıcılı Tanklarda Akım Tipleri</a:t>
            </a:r>
            <a:r>
              <a:rPr lang="tr-TR" altLang="ar-SY" dirty="0"/>
              <a:t> </a:t>
            </a:r>
            <a:endParaRPr lang="en-US" b="1" dirty="0"/>
          </a:p>
        </p:txBody>
      </p:sp>
      <p:sp>
        <p:nvSpPr>
          <p:cNvPr id="3" name="Content Placeholder 2"/>
          <p:cNvSpPr>
            <a:spLocks noGrp="1"/>
          </p:cNvSpPr>
          <p:nvPr>
            <p:ph idx="1"/>
          </p:nvPr>
        </p:nvSpPr>
        <p:spPr>
          <a:xfrm>
            <a:off x="838201" y="1300766"/>
            <a:ext cx="10515599" cy="5267459"/>
          </a:xfrm>
        </p:spPr>
        <p:txBody>
          <a:bodyPr>
            <a:normAutofit/>
          </a:bodyPr>
          <a:lstStyle/>
          <a:p>
            <a:pPr marL="457200" indent="-457200" algn="l" rtl="0">
              <a:spcBef>
                <a:spcPts val="0"/>
              </a:spcBef>
              <a:spcAft>
                <a:spcPts val="600"/>
              </a:spcAft>
              <a:buFont typeface="Arial" panose="020B0604020202020204" pitchFamily="34" charset="0"/>
              <a:buChar char="•"/>
            </a:pPr>
            <a:r>
              <a:rPr lang="tr-TR" sz="2800" dirty="0">
                <a:solidFill>
                  <a:schemeClr val="bg2">
                    <a:lumMod val="10000"/>
                  </a:schemeClr>
                </a:solidFill>
              </a:rPr>
              <a:t>Düz bıçak </a:t>
            </a:r>
            <a:r>
              <a:rPr lang="tr-TR" sz="2800" dirty="0">
                <a:solidFill>
                  <a:srgbClr val="D24726"/>
                </a:solidFill>
                <a:effectLst>
                  <a:outerShdw blurRad="38100" dist="38100" dir="2700000" algn="tl">
                    <a:srgbClr val="000000">
                      <a:alpha val="43137"/>
                    </a:srgbClr>
                  </a:outerShdw>
                </a:effectLst>
              </a:rPr>
              <a:t>türbinleri</a:t>
            </a:r>
            <a:r>
              <a:rPr lang="tr-TR" sz="2800" dirty="0">
                <a:solidFill>
                  <a:schemeClr val="bg2">
                    <a:lumMod val="10000"/>
                  </a:schemeClr>
                </a:solidFill>
              </a:rPr>
              <a:t> iyi </a:t>
            </a:r>
            <a:r>
              <a:rPr lang="tr-TR" sz="2800" dirty="0" err="1">
                <a:solidFill>
                  <a:schemeClr val="bg2">
                    <a:lumMod val="10000"/>
                  </a:schemeClr>
                </a:solidFill>
              </a:rPr>
              <a:t>radyal</a:t>
            </a:r>
            <a:r>
              <a:rPr lang="tr-TR" sz="2800" dirty="0">
                <a:solidFill>
                  <a:schemeClr val="bg2">
                    <a:lumMod val="10000"/>
                  </a:schemeClr>
                </a:solidFill>
              </a:rPr>
              <a:t> akış sağlar</a:t>
            </a:r>
          </a:p>
          <a:p>
            <a:pPr marL="457200" indent="-457200" algn="l" rtl="0">
              <a:spcBef>
                <a:spcPts val="0"/>
              </a:spcBef>
              <a:spcAft>
                <a:spcPts val="600"/>
              </a:spcAft>
              <a:buFont typeface="Arial" panose="020B0604020202020204" pitchFamily="34" charset="0"/>
              <a:buChar char="•"/>
            </a:pPr>
            <a:r>
              <a:rPr lang="tr-TR" sz="2800" dirty="0">
                <a:solidFill>
                  <a:schemeClr val="bg2">
                    <a:lumMod val="10000"/>
                  </a:schemeClr>
                </a:solidFill>
              </a:rPr>
              <a:t>Akış duvara taşır ve böler</a:t>
            </a:r>
          </a:p>
          <a:p>
            <a:pPr marL="457200" indent="-457200" algn="l" rtl="0">
              <a:spcBef>
                <a:spcPts val="0"/>
              </a:spcBef>
              <a:spcAft>
                <a:spcPts val="600"/>
              </a:spcAft>
              <a:buFont typeface="Arial" panose="020B0604020202020204" pitchFamily="34" charset="0"/>
              <a:buChar char="•"/>
            </a:pPr>
            <a:r>
              <a:rPr lang="tr-TR" sz="2800" dirty="0">
                <a:solidFill>
                  <a:srgbClr val="00B050"/>
                </a:solidFill>
              </a:rPr>
              <a:t>Bir kısım </a:t>
            </a:r>
            <a:r>
              <a:rPr lang="tr-TR" sz="2800" dirty="0">
                <a:solidFill>
                  <a:schemeClr val="bg2">
                    <a:lumMod val="10000"/>
                  </a:schemeClr>
                </a:solidFill>
              </a:rPr>
              <a:t>duvar boyunca </a:t>
            </a:r>
            <a:r>
              <a:rPr lang="tr-TR" sz="2800" dirty="0">
                <a:solidFill>
                  <a:srgbClr val="00B050"/>
                </a:solidFill>
              </a:rPr>
              <a:t>aşağı doğru</a:t>
            </a:r>
            <a:r>
              <a:rPr lang="tr-TR" sz="2800" dirty="0">
                <a:solidFill>
                  <a:schemeClr val="bg2">
                    <a:lumMod val="10000"/>
                  </a:schemeClr>
                </a:solidFill>
              </a:rPr>
              <a:t> akar ve aşağıdan çarkın merkezine geri gelir.</a:t>
            </a:r>
          </a:p>
          <a:p>
            <a:pPr marL="457200" indent="-457200" algn="l" rtl="0">
              <a:spcBef>
                <a:spcPts val="0"/>
              </a:spcBef>
              <a:spcAft>
                <a:spcPts val="600"/>
              </a:spcAft>
              <a:buFont typeface="Arial" panose="020B0604020202020204" pitchFamily="34" charset="0"/>
              <a:buChar char="•"/>
            </a:pPr>
            <a:r>
              <a:rPr lang="tr-TR" sz="2800" dirty="0">
                <a:solidFill>
                  <a:srgbClr val="0070C0"/>
                </a:solidFill>
              </a:rPr>
              <a:t>Başka  bir  bölüm</a:t>
            </a:r>
            <a:r>
              <a:rPr lang="tr-TR" sz="2800" dirty="0">
                <a:solidFill>
                  <a:schemeClr val="bg2">
                    <a:lumMod val="10000"/>
                  </a:schemeClr>
                </a:solidFill>
              </a:rPr>
              <a:t>  </a:t>
            </a:r>
            <a:r>
              <a:rPr lang="tr-TR" sz="2800" dirty="0">
                <a:solidFill>
                  <a:srgbClr val="FF0000"/>
                </a:solidFill>
              </a:rPr>
              <a:t>yüzeye doğru yukarı </a:t>
            </a:r>
            <a:r>
              <a:rPr lang="tr-TR" sz="2800" dirty="0">
                <a:solidFill>
                  <a:schemeClr val="bg2">
                    <a:lumMod val="10000"/>
                  </a:schemeClr>
                </a:solidFill>
              </a:rPr>
              <a:t>akar ve yukarıdan çarka geri döner.</a:t>
            </a:r>
          </a:p>
        </p:txBody>
      </p:sp>
    </p:spTree>
    <p:extLst>
      <p:ext uri="{BB962C8B-B14F-4D97-AF65-F5344CB8AC3E}">
        <p14:creationId xmlns:p14="http://schemas.microsoft.com/office/powerpoint/2010/main" val="27051509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altLang="ar-SY" i="1" dirty="0"/>
              <a:t>Karıştırıcılı Tanklarda Akım Tipleri</a:t>
            </a:r>
            <a:r>
              <a:rPr lang="tr-TR" altLang="ar-SY" dirty="0"/>
              <a:t> </a:t>
            </a:r>
            <a:endParaRPr lang="en-US" b="1" dirty="0"/>
          </a:p>
        </p:txBody>
      </p:sp>
      <p:sp>
        <p:nvSpPr>
          <p:cNvPr id="3" name="Content Placeholder 2"/>
          <p:cNvSpPr>
            <a:spLocks noGrp="1"/>
          </p:cNvSpPr>
          <p:nvPr>
            <p:ph idx="1"/>
          </p:nvPr>
        </p:nvSpPr>
        <p:spPr>
          <a:xfrm>
            <a:off x="838201" y="1300766"/>
            <a:ext cx="6438361" cy="5267459"/>
          </a:xfrm>
        </p:spPr>
        <p:txBody>
          <a:bodyPr>
            <a:normAutofit/>
          </a:bodyPr>
          <a:lstStyle/>
          <a:p>
            <a:pPr marL="457200" indent="-457200" algn="l" rtl="0">
              <a:spcBef>
                <a:spcPts val="0"/>
              </a:spcBef>
              <a:spcAft>
                <a:spcPts val="600"/>
              </a:spcAft>
              <a:buFont typeface="Arial" panose="020B0604020202020204" pitchFamily="34" charset="0"/>
              <a:buChar char="•"/>
            </a:pPr>
            <a:r>
              <a:rPr lang="tr-TR" sz="2800" dirty="0">
                <a:solidFill>
                  <a:schemeClr val="tx1"/>
                </a:solidFill>
              </a:rPr>
              <a:t>Dikey bir silindirlik tankta </a:t>
            </a:r>
            <a:r>
              <a:rPr lang="tr-TR" sz="2800" dirty="0">
                <a:solidFill>
                  <a:srgbClr val="FF0000"/>
                </a:solidFill>
              </a:rPr>
              <a:t>sıvı yüksekliği </a:t>
            </a:r>
            <a:r>
              <a:rPr lang="tr-TR" sz="2800" dirty="0">
                <a:solidFill>
                  <a:srgbClr val="0070C0"/>
                </a:solidFill>
              </a:rPr>
              <a:t>tankın çapı kadar </a:t>
            </a:r>
            <a:r>
              <a:rPr lang="tr-TR" sz="2800" dirty="0">
                <a:solidFill>
                  <a:schemeClr val="tx1"/>
                </a:solidFill>
              </a:rPr>
              <a:t>ya da biraz yüksek olmalıdır.</a:t>
            </a:r>
          </a:p>
          <a:p>
            <a:pPr marL="457200" indent="-457200" algn="l" rtl="0">
              <a:spcBef>
                <a:spcPts val="0"/>
              </a:spcBef>
              <a:spcAft>
                <a:spcPts val="600"/>
              </a:spcAft>
              <a:buFont typeface="Arial" panose="020B0604020202020204" pitchFamily="34" charset="0"/>
              <a:buChar char="•"/>
            </a:pPr>
            <a:r>
              <a:rPr lang="tr-TR" sz="2800" dirty="0">
                <a:solidFill>
                  <a:schemeClr val="tx1"/>
                </a:solidFill>
              </a:rPr>
              <a:t>Daha yüksek olması istenirse aynı </a:t>
            </a:r>
            <a:r>
              <a:rPr lang="tr-TR" sz="2800" dirty="0">
                <a:solidFill>
                  <a:srgbClr val="0070C0"/>
                </a:solidFill>
              </a:rPr>
              <a:t>şaft üzerine  </a:t>
            </a:r>
            <a:r>
              <a:rPr lang="tr-TR" sz="2800" dirty="0">
                <a:solidFill>
                  <a:srgbClr val="FF0000"/>
                </a:solidFill>
              </a:rPr>
              <a:t>iki yada daha fazla karıştırıcı </a:t>
            </a:r>
            <a:r>
              <a:rPr lang="tr-TR" sz="2800" dirty="0">
                <a:solidFill>
                  <a:schemeClr val="tx1"/>
                </a:solidFill>
              </a:rPr>
              <a:t>yerleştirilmelidir.</a:t>
            </a:r>
          </a:p>
        </p:txBody>
      </p:sp>
      <p:pic>
        <p:nvPicPr>
          <p:cNvPr id="4" name="Picture 4"/>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2796" t="56776" r="18109"/>
          <a:stretch/>
        </p:blipFill>
        <p:spPr bwMode="auto">
          <a:xfrm>
            <a:off x="7418230" y="2152976"/>
            <a:ext cx="4169337" cy="283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108113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altLang="ar-SY" i="1" dirty="0"/>
              <a:t>Karıştırıcılı Tanklarda Akım Tipleri</a:t>
            </a:r>
            <a:r>
              <a:rPr lang="tr-TR" altLang="ar-SY" dirty="0"/>
              <a:t> </a:t>
            </a:r>
            <a:endParaRPr lang="en-US" b="1" dirty="0"/>
          </a:p>
        </p:txBody>
      </p:sp>
      <p:sp>
        <p:nvSpPr>
          <p:cNvPr id="3" name="Content Placeholder 2"/>
          <p:cNvSpPr>
            <a:spLocks noGrp="1"/>
          </p:cNvSpPr>
          <p:nvPr>
            <p:ph idx="1"/>
          </p:nvPr>
        </p:nvSpPr>
        <p:spPr>
          <a:xfrm>
            <a:off x="838201" y="1300766"/>
            <a:ext cx="6438361" cy="5267459"/>
          </a:xfrm>
        </p:spPr>
        <p:txBody>
          <a:bodyPr>
            <a:normAutofit/>
          </a:bodyPr>
          <a:lstStyle/>
          <a:p>
            <a:pPr marL="457200" indent="-457200" algn="l" rtl="0">
              <a:spcBef>
                <a:spcPts val="0"/>
              </a:spcBef>
              <a:spcAft>
                <a:spcPts val="600"/>
              </a:spcAft>
              <a:buFont typeface="Arial" panose="020B0604020202020204" pitchFamily="34" charset="0"/>
              <a:buChar char="•"/>
            </a:pPr>
            <a:r>
              <a:rPr lang="tr-TR" sz="2800" dirty="0">
                <a:solidFill>
                  <a:schemeClr val="tx1"/>
                </a:solidFill>
              </a:rPr>
              <a:t>Her karıştırıcı iki dolaşım akımı oluşturur.</a:t>
            </a:r>
          </a:p>
          <a:p>
            <a:pPr marL="457200" indent="-457200" algn="l" rtl="0">
              <a:spcBef>
                <a:spcPts val="0"/>
              </a:spcBef>
              <a:spcAft>
                <a:spcPts val="600"/>
              </a:spcAft>
              <a:buFont typeface="Arial" panose="020B0604020202020204" pitchFamily="34" charset="0"/>
              <a:buChar char="•"/>
            </a:pPr>
            <a:r>
              <a:rPr lang="tr-TR" sz="2800" dirty="0">
                <a:solidFill>
                  <a:schemeClr val="tx1"/>
                </a:solidFill>
              </a:rPr>
              <a:t>Tabandaki karıştırıcı, tabandan itibaren yaklaşık </a:t>
            </a:r>
            <a:r>
              <a:rPr lang="tr-TR" sz="2800" dirty="0">
                <a:solidFill>
                  <a:srgbClr val="FF0000"/>
                </a:solidFill>
              </a:rPr>
              <a:t>karıştırıcı çapı</a:t>
            </a:r>
            <a:r>
              <a:rPr lang="tr-TR" sz="2800" dirty="0"/>
              <a:t> </a:t>
            </a:r>
            <a:r>
              <a:rPr lang="tr-TR" sz="2800" dirty="0">
                <a:solidFill>
                  <a:schemeClr val="tx1"/>
                </a:solidFill>
              </a:rPr>
              <a:t>kadar yükseğe yerleşmiş olmalıdır.</a:t>
            </a:r>
          </a:p>
          <a:p>
            <a:pPr algn="l" rtl="0"/>
            <a:endParaRPr lang="tr-TR" sz="2800" dirty="0"/>
          </a:p>
        </p:txBody>
      </p:sp>
      <p:pic>
        <p:nvPicPr>
          <p:cNvPr id="4" name="Picture 4"/>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2796" t="56776" r="18109"/>
          <a:stretch/>
        </p:blipFill>
        <p:spPr bwMode="auto">
          <a:xfrm>
            <a:off x="7418230" y="2152976"/>
            <a:ext cx="4169337" cy="283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299816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altLang="ar-SY" dirty="0"/>
              <a:t>Çekme Tüpleri</a:t>
            </a:r>
            <a:endParaRPr lang="en-US" b="1" dirty="0"/>
          </a:p>
        </p:txBody>
      </p:sp>
      <p:sp>
        <p:nvSpPr>
          <p:cNvPr id="3" name="Content Placeholder 2"/>
          <p:cNvSpPr>
            <a:spLocks noGrp="1"/>
          </p:cNvSpPr>
          <p:nvPr>
            <p:ph idx="1"/>
          </p:nvPr>
        </p:nvSpPr>
        <p:spPr>
          <a:xfrm>
            <a:off x="838201" y="1300766"/>
            <a:ext cx="10515600" cy="5267459"/>
          </a:xfrm>
        </p:spPr>
        <p:txBody>
          <a:bodyPr>
            <a:normAutofit/>
          </a:bodyPr>
          <a:lstStyle/>
          <a:p>
            <a:pPr marL="457200" indent="-457200" algn="l" rtl="0">
              <a:spcBef>
                <a:spcPts val="0"/>
              </a:spcBef>
              <a:spcAft>
                <a:spcPts val="600"/>
              </a:spcAft>
              <a:buFont typeface="Arial" panose="020B0604020202020204" pitchFamily="34" charset="0"/>
              <a:buChar char="•"/>
            </a:pPr>
            <a:r>
              <a:rPr lang="tr-TR" altLang="ar-SY" sz="2800" dirty="0">
                <a:solidFill>
                  <a:schemeClr val="tx1"/>
                </a:solidFill>
              </a:rPr>
              <a:t>Karıştırıcılarda</a:t>
            </a:r>
            <a:r>
              <a:rPr lang="tr-TR" altLang="ar-SY" sz="2800" dirty="0"/>
              <a:t> </a:t>
            </a:r>
            <a:r>
              <a:rPr lang="tr-TR" altLang="ar-SY" sz="2800" dirty="0">
                <a:solidFill>
                  <a:srgbClr val="0066FF"/>
                </a:solidFill>
                <a:effectLst>
                  <a:outerShdw blurRad="38100" dist="38100" dir="2700000" algn="tl">
                    <a:srgbClr val="000000"/>
                  </a:outerShdw>
                </a:effectLst>
              </a:rPr>
              <a:t>akım yönü ve hızının kontrolü</a:t>
            </a:r>
            <a:r>
              <a:rPr lang="tr-TR" altLang="ar-SY" sz="2800" dirty="0"/>
              <a:t> </a:t>
            </a:r>
            <a:r>
              <a:rPr lang="tr-TR" altLang="ar-SY" sz="2800" dirty="0">
                <a:solidFill>
                  <a:schemeClr val="tx1"/>
                </a:solidFill>
              </a:rPr>
              <a:t>istendiğinde </a:t>
            </a:r>
            <a:r>
              <a:rPr lang="tr-TR" altLang="ar-SY" sz="2800" dirty="0">
                <a:solidFill>
                  <a:srgbClr val="FF0000"/>
                </a:solidFill>
              </a:rPr>
              <a:t>çekme tüpleri </a:t>
            </a:r>
            <a:r>
              <a:rPr lang="tr-TR" altLang="ar-SY" sz="2800" dirty="0">
                <a:solidFill>
                  <a:schemeClr val="tx1"/>
                </a:solidFill>
              </a:rPr>
              <a:t>kullanılır.</a:t>
            </a:r>
          </a:p>
        </p:txBody>
      </p:sp>
      <p:pic>
        <p:nvPicPr>
          <p:cNvPr id="4" name="Picture 4" descr="cekme tüpü"/>
          <p:cNvPicPr>
            <a:picLocks noChangeAspect="1" noChangeArrowheads="1"/>
          </p:cNvPicPr>
          <p:nvPr/>
        </p:nvPicPr>
        <p:blipFill rotWithShape="1">
          <a:blip r:embed="rId2">
            <a:extLst>
              <a:ext uri="{28A0092B-C50C-407E-A947-70E740481C1C}">
                <a14:useLocalDpi xmlns:a14="http://schemas.microsoft.com/office/drawing/2010/main" val="0"/>
              </a:ext>
            </a:extLst>
          </a:blip>
          <a:srcRect l="7239" t="13847" r="-1069"/>
          <a:stretch/>
        </p:blipFill>
        <p:spPr bwMode="auto">
          <a:xfrm>
            <a:off x="3269087" y="2786410"/>
            <a:ext cx="5653825" cy="34922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85741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altLang="ar-SY" dirty="0"/>
              <a:t>Çekme Tüpleri</a:t>
            </a:r>
            <a:endParaRPr lang="en-US" b="1" dirty="0"/>
          </a:p>
        </p:txBody>
      </p:sp>
      <p:sp>
        <p:nvSpPr>
          <p:cNvPr id="3" name="Content Placeholder 2"/>
          <p:cNvSpPr>
            <a:spLocks noGrp="1"/>
          </p:cNvSpPr>
          <p:nvPr>
            <p:ph idx="1"/>
          </p:nvPr>
        </p:nvSpPr>
        <p:spPr>
          <a:xfrm>
            <a:off x="838201" y="1300766"/>
            <a:ext cx="10515600" cy="5267459"/>
          </a:xfrm>
        </p:spPr>
        <p:txBody>
          <a:bodyPr>
            <a:normAutofit/>
          </a:bodyPr>
          <a:lstStyle/>
          <a:p>
            <a:pPr marL="457200" indent="-457200" algn="l" rtl="0">
              <a:spcBef>
                <a:spcPts val="0"/>
              </a:spcBef>
              <a:spcAft>
                <a:spcPts val="600"/>
              </a:spcAft>
              <a:buFont typeface="Arial" panose="020B0604020202020204" pitchFamily="34" charset="0"/>
              <a:buChar char="•"/>
            </a:pPr>
            <a:r>
              <a:rPr lang="tr-TR" altLang="ar-SY" sz="2800" dirty="0">
                <a:solidFill>
                  <a:schemeClr val="tx1"/>
                </a:solidFill>
              </a:rPr>
              <a:t>Çekme tüpleri yardımıyla belli </a:t>
            </a:r>
            <a:r>
              <a:rPr lang="tr-TR" altLang="ar-SY" sz="2800" dirty="0">
                <a:solidFill>
                  <a:srgbClr val="FF0000"/>
                </a:solidFill>
              </a:rPr>
              <a:t>emülsiyonlar hazırlanması</a:t>
            </a:r>
            <a:r>
              <a:rPr lang="tr-TR" altLang="ar-SY" sz="2800" dirty="0"/>
              <a:t>, </a:t>
            </a:r>
            <a:r>
              <a:rPr lang="tr-TR" altLang="ar-SY" sz="2800" dirty="0">
                <a:solidFill>
                  <a:schemeClr val="tx1"/>
                </a:solidFill>
              </a:rPr>
              <a:t>karışımda </a:t>
            </a:r>
            <a:r>
              <a:rPr lang="tr-TR" altLang="ar-SY" sz="2800" dirty="0">
                <a:solidFill>
                  <a:srgbClr val="00B050"/>
                </a:solidFill>
              </a:rPr>
              <a:t>yüksek kesme </a:t>
            </a:r>
            <a:r>
              <a:rPr lang="tr-TR" altLang="ar-SY" sz="2800" dirty="0">
                <a:solidFill>
                  <a:schemeClr val="tx1"/>
                </a:solidFill>
              </a:rPr>
              <a:t>olayı yada sıvı yüzeyindeki katı parçacıkların dağılma kolaylıkla gerçekleşir.</a:t>
            </a:r>
          </a:p>
          <a:p>
            <a:pPr marL="457200" indent="-457200" algn="l" rtl="0">
              <a:spcBef>
                <a:spcPts val="0"/>
              </a:spcBef>
              <a:spcAft>
                <a:spcPts val="600"/>
              </a:spcAft>
              <a:buFont typeface="Arial" panose="020B0604020202020204" pitchFamily="34" charset="0"/>
              <a:buChar char="•"/>
            </a:pPr>
            <a:r>
              <a:rPr lang="tr-TR" altLang="ar-SY" sz="2800" dirty="0">
                <a:solidFill>
                  <a:schemeClr val="tx1"/>
                </a:solidFill>
              </a:rPr>
              <a:t>Tüpler </a:t>
            </a:r>
            <a:r>
              <a:rPr lang="tr-TR" altLang="ar-SY" sz="2800" dirty="0">
                <a:solidFill>
                  <a:srgbClr val="0066FF"/>
                </a:solidFill>
                <a:effectLst>
                  <a:outerShdw blurRad="38100" dist="38100" dir="2700000" algn="tl">
                    <a:srgbClr val="000000"/>
                  </a:outerShdw>
                </a:effectLst>
              </a:rPr>
              <a:t>pervaneli karıştırıcılarda pervanenin etrafına</a:t>
            </a:r>
            <a:r>
              <a:rPr lang="tr-TR" altLang="ar-SY" sz="2800" dirty="0"/>
              <a:t>, </a:t>
            </a:r>
            <a:r>
              <a:rPr lang="tr-TR" altLang="ar-SY" sz="2800" dirty="0">
                <a:solidFill>
                  <a:srgbClr val="FF0000"/>
                </a:solidFill>
                <a:effectLst>
                  <a:outerShdw blurRad="38100" dist="38100" dir="2700000" algn="tl">
                    <a:srgbClr val="000000"/>
                  </a:outerShdw>
                </a:effectLst>
              </a:rPr>
              <a:t>türbinli olanlarda karıştırıcının üzerine</a:t>
            </a:r>
            <a:r>
              <a:rPr lang="tr-TR" altLang="ar-SY" sz="2800" dirty="0"/>
              <a:t> </a:t>
            </a:r>
            <a:r>
              <a:rPr lang="tr-TR" altLang="ar-SY" sz="2800" dirty="0">
                <a:solidFill>
                  <a:schemeClr val="tx1"/>
                </a:solidFill>
              </a:rPr>
              <a:t>yerleştirilir.</a:t>
            </a:r>
          </a:p>
          <a:p>
            <a:pPr marL="457200" indent="-457200" algn="l" rtl="0">
              <a:spcBef>
                <a:spcPts val="0"/>
              </a:spcBef>
              <a:spcAft>
                <a:spcPts val="600"/>
              </a:spcAft>
              <a:buFont typeface="Arial" panose="020B0604020202020204" pitchFamily="34" charset="0"/>
              <a:buChar char="•"/>
            </a:pPr>
            <a:r>
              <a:rPr lang="tr-TR" sz="2800" dirty="0">
                <a:solidFill>
                  <a:schemeClr val="tx1"/>
                </a:solidFill>
              </a:rPr>
              <a:t>Çekem tüpleri sürtünmeyi ve </a:t>
            </a:r>
            <a:r>
              <a:rPr lang="tr-TR" sz="2800" dirty="0">
                <a:solidFill>
                  <a:srgbClr val="00B050"/>
                </a:solidFill>
              </a:rPr>
              <a:t>güç gereksinimini </a:t>
            </a:r>
            <a:r>
              <a:rPr lang="tr-TR" sz="2800" dirty="0">
                <a:solidFill>
                  <a:schemeClr val="tx1"/>
                </a:solidFill>
              </a:rPr>
              <a:t>arttırdığı için </a:t>
            </a:r>
            <a:r>
              <a:rPr lang="tr-TR" sz="2800" dirty="0">
                <a:solidFill>
                  <a:srgbClr val="FF0000"/>
                </a:solidFill>
              </a:rPr>
              <a:t>gerekli olmadıkça kullanılmaz</a:t>
            </a:r>
            <a:r>
              <a:rPr lang="tr-TR" sz="2800" dirty="0"/>
              <a:t>.</a:t>
            </a:r>
            <a:endParaRPr lang="tr-TR" altLang="ar-SY" sz="2800" dirty="0"/>
          </a:p>
        </p:txBody>
      </p:sp>
    </p:spTree>
    <p:extLst>
      <p:ext uri="{BB962C8B-B14F-4D97-AF65-F5344CB8AC3E}">
        <p14:creationId xmlns:p14="http://schemas.microsoft.com/office/powerpoint/2010/main" val="37215964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altLang="ar-SY" i="1" dirty="0"/>
              <a:t>Dolaşım (sirkülasyon) Hızı</a:t>
            </a:r>
            <a:endParaRPr lang="en-US" b="1" dirty="0"/>
          </a:p>
        </p:txBody>
      </p:sp>
      <p:sp>
        <p:nvSpPr>
          <p:cNvPr id="3" name="Content Placeholder 2"/>
          <p:cNvSpPr>
            <a:spLocks noGrp="1"/>
          </p:cNvSpPr>
          <p:nvPr>
            <p:ph idx="1"/>
          </p:nvPr>
        </p:nvSpPr>
        <p:spPr>
          <a:xfrm>
            <a:off x="838201" y="1300766"/>
            <a:ext cx="10515600" cy="5267459"/>
          </a:xfrm>
        </p:spPr>
        <p:txBody>
          <a:bodyPr>
            <a:normAutofit/>
          </a:bodyPr>
          <a:lstStyle/>
          <a:p>
            <a:pPr marL="457200" indent="-457200" algn="l" rtl="0">
              <a:spcBef>
                <a:spcPts val="0"/>
              </a:spcBef>
              <a:spcAft>
                <a:spcPts val="600"/>
              </a:spcAft>
              <a:buFont typeface="Arial" panose="020B0604020202020204" pitchFamily="34" charset="0"/>
              <a:buChar char="•"/>
            </a:pPr>
            <a:r>
              <a:rPr lang="tr-TR" altLang="ar-SY" sz="2800" dirty="0">
                <a:solidFill>
                  <a:schemeClr val="tx1"/>
                </a:solidFill>
              </a:rPr>
              <a:t>Karıştırıcı tarafından </a:t>
            </a:r>
            <a:r>
              <a:rPr lang="tr-TR" altLang="ar-SY" sz="2800" dirty="0">
                <a:solidFill>
                  <a:srgbClr val="FF0000"/>
                </a:solidFill>
              </a:rPr>
              <a:t>birim zamanda </a:t>
            </a:r>
            <a:r>
              <a:rPr lang="tr-TR" altLang="ar-SY" sz="2800" dirty="0">
                <a:solidFill>
                  <a:srgbClr val="0070C0"/>
                </a:solidFill>
              </a:rPr>
              <a:t>yeri değiştirilen </a:t>
            </a:r>
            <a:r>
              <a:rPr lang="tr-TR" altLang="ar-SY" sz="2800" dirty="0">
                <a:solidFill>
                  <a:schemeClr val="tx1"/>
                </a:solidFill>
              </a:rPr>
              <a:t>sıvı </a:t>
            </a:r>
            <a:r>
              <a:rPr lang="tr-TR" altLang="ar-SY" sz="2800" dirty="0">
                <a:solidFill>
                  <a:srgbClr val="00B050"/>
                </a:solidFill>
              </a:rPr>
              <a:t>hacmine</a:t>
            </a:r>
            <a:r>
              <a:rPr lang="tr-TR" altLang="ar-SY" sz="2800" dirty="0">
                <a:solidFill>
                  <a:schemeClr val="tx1"/>
                </a:solidFill>
              </a:rPr>
              <a:t> karıştırıcının </a:t>
            </a:r>
            <a:r>
              <a:rPr lang="tr-TR" altLang="ar-SY" sz="2800" dirty="0"/>
              <a:t>“</a:t>
            </a:r>
            <a:r>
              <a:rPr lang="tr-TR" altLang="ar-SY" sz="2800" i="1" dirty="0">
                <a:solidFill>
                  <a:srgbClr val="FF9900"/>
                </a:solidFill>
                <a:effectLst>
                  <a:outerShdw blurRad="38100" dist="38100" dir="2700000" algn="tl">
                    <a:srgbClr val="000000"/>
                  </a:outerShdw>
                </a:effectLst>
              </a:rPr>
              <a:t>karıştırma kapasitesi</a:t>
            </a:r>
            <a:r>
              <a:rPr lang="tr-TR" altLang="ar-SY" sz="2800" dirty="0"/>
              <a:t>” </a:t>
            </a:r>
            <a:r>
              <a:rPr lang="tr-TR" altLang="ar-SY" sz="2800" dirty="0">
                <a:solidFill>
                  <a:schemeClr val="tx1"/>
                </a:solidFill>
              </a:rPr>
              <a:t>ya da “</a:t>
            </a:r>
            <a:r>
              <a:rPr lang="tr-TR" altLang="ar-SY" sz="2800" i="1" dirty="0">
                <a:solidFill>
                  <a:srgbClr val="FF9900"/>
                </a:solidFill>
                <a:effectLst>
                  <a:outerShdw blurRad="38100" dist="38100" dir="2700000" algn="tl">
                    <a:srgbClr val="000000"/>
                  </a:outerShdw>
                </a:effectLst>
              </a:rPr>
              <a:t>dolaşım hızı</a:t>
            </a:r>
            <a:r>
              <a:rPr lang="tr-TR" altLang="ar-SY" sz="2800" dirty="0"/>
              <a:t>” </a:t>
            </a:r>
            <a:r>
              <a:rPr lang="tr-TR" altLang="ar-SY" sz="2800" dirty="0">
                <a:solidFill>
                  <a:schemeClr val="tx1"/>
                </a:solidFill>
              </a:rPr>
              <a:t>denir. </a:t>
            </a:r>
          </a:p>
          <a:p>
            <a:pPr marL="457200" indent="-457200" algn="l" rtl="0">
              <a:spcBef>
                <a:spcPts val="0"/>
              </a:spcBef>
              <a:spcAft>
                <a:spcPts val="600"/>
              </a:spcAft>
              <a:buFont typeface="Arial" panose="020B0604020202020204" pitchFamily="34" charset="0"/>
              <a:buChar char="•"/>
            </a:pPr>
            <a:r>
              <a:rPr lang="tr-TR" altLang="ar-SY" sz="2800" dirty="0">
                <a:solidFill>
                  <a:schemeClr val="tx1"/>
                </a:solidFill>
              </a:rPr>
              <a:t>Tankta </a:t>
            </a:r>
            <a:r>
              <a:rPr lang="tr-TR" altLang="ar-SY" sz="2800" dirty="0">
                <a:solidFill>
                  <a:srgbClr val="00B050"/>
                </a:solidFill>
              </a:rPr>
              <a:t>etkili bir karıştırma </a:t>
            </a:r>
            <a:r>
              <a:rPr lang="tr-TR" altLang="ar-SY" sz="2800" dirty="0">
                <a:solidFill>
                  <a:schemeClr val="tx1"/>
                </a:solidFill>
              </a:rPr>
              <a:t>oluşturmak için sıvının akış hızı </a:t>
            </a:r>
            <a:r>
              <a:rPr lang="tr-TR" altLang="ar-SY" sz="2800" dirty="0">
                <a:solidFill>
                  <a:srgbClr val="0070C0"/>
                </a:solidFill>
              </a:rPr>
              <a:t>belli bir zamanda</a:t>
            </a:r>
            <a:r>
              <a:rPr lang="tr-TR" altLang="ar-SY" sz="2800" dirty="0">
                <a:solidFill>
                  <a:schemeClr val="tx1"/>
                </a:solidFill>
              </a:rPr>
              <a:t> tankın tüm </a:t>
            </a:r>
            <a:r>
              <a:rPr lang="tr-TR" altLang="ar-SY" sz="2800" dirty="0" err="1">
                <a:solidFill>
                  <a:schemeClr val="tx1"/>
                </a:solidFill>
              </a:rPr>
              <a:t>hacmını</a:t>
            </a:r>
            <a:r>
              <a:rPr lang="tr-TR" altLang="ar-SY" sz="2800" dirty="0">
                <a:solidFill>
                  <a:schemeClr val="tx1"/>
                </a:solidFill>
              </a:rPr>
              <a:t> kapsayacak şekilde sıvıyı en uzak köşelere götürecek bir değerde olmaktadır. Aksi halde karışım olmaz.</a:t>
            </a:r>
          </a:p>
        </p:txBody>
      </p:sp>
    </p:spTree>
    <p:extLst>
      <p:ext uri="{BB962C8B-B14F-4D97-AF65-F5344CB8AC3E}">
        <p14:creationId xmlns:p14="http://schemas.microsoft.com/office/powerpoint/2010/main" val="20296143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altLang="ar-SY" i="1" dirty="0"/>
              <a:t>Dolaşım (sirkülasyon) Hızı</a:t>
            </a:r>
            <a:endParaRPr lang="en-US" b="1" dirty="0"/>
          </a:p>
        </p:txBody>
      </p:sp>
      <p:sp>
        <p:nvSpPr>
          <p:cNvPr id="3" name="Content Placeholder 2"/>
          <p:cNvSpPr>
            <a:spLocks noGrp="1"/>
          </p:cNvSpPr>
          <p:nvPr>
            <p:ph idx="1"/>
          </p:nvPr>
        </p:nvSpPr>
        <p:spPr>
          <a:xfrm>
            <a:off x="838201" y="1300766"/>
            <a:ext cx="10515600" cy="5267459"/>
          </a:xfrm>
        </p:spPr>
        <p:txBody>
          <a:bodyPr>
            <a:normAutofit/>
          </a:bodyPr>
          <a:lstStyle/>
          <a:p>
            <a:pPr marL="457200" indent="-457200" algn="l" rtl="0">
              <a:spcBef>
                <a:spcPts val="0"/>
              </a:spcBef>
              <a:spcAft>
                <a:spcPts val="600"/>
              </a:spcAft>
              <a:buFont typeface="Arial" panose="020B0604020202020204" pitchFamily="34" charset="0"/>
              <a:buChar char="•"/>
            </a:pPr>
            <a:r>
              <a:rPr lang="tr-TR" sz="2800" dirty="0">
                <a:solidFill>
                  <a:srgbClr val="0070C0"/>
                </a:solidFill>
              </a:rPr>
              <a:t>Akış hızı</a:t>
            </a:r>
            <a:r>
              <a:rPr lang="tr-TR" sz="2800" dirty="0">
                <a:solidFill>
                  <a:schemeClr val="tx1"/>
                </a:solidFill>
              </a:rPr>
              <a:t>, içinde </a:t>
            </a:r>
            <a:r>
              <a:rPr lang="tr-TR" sz="2800" dirty="0">
                <a:solidFill>
                  <a:srgbClr val="00B050"/>
                </a:solidFill>
              </a:rPr>
              <a:t>belli bir sıvı </a:t>
            </a:r>
            <a:r>
              <a:rPr lang="tr-TR" sz="2800" dirty="0">
                <a:solidFill>
                  <a:schemeClr val="tx1"/>
                </a:solidFill>
              </a:rPr>
              <a:t>bulunan </a:t>
            </a:r>
            <a:r>
              <a:rPr lang="tr-TR" sz="2800" dirty="0">
                <a:solidFill>
                  <a:srgbClr val="0070C0"/>
                </a:solidFill>
              </a:rPr>
              <a:t>belli hacımdaki </a:t>
            </a:r>
            <a:r>
              <a:rPr lang="tr-TR" sz="2800" dirty="0">
                <a:solidFill>
                  <a:schemeClr val="tx1"/>
                </a:solidFill>
              </a:rPr>
              <a:t>karıştırıcı için </a:t>
            </a:r>
            <a:r>
              <a:rPr lang="tr-TR" sz="2800" dirty="0">
                <a:solidFill>
                  <a:srgbClr val="FF0000"/>
                </a:solidFill>
              </a:rPr>
              <a:t>Karıştırıcı devri (n)</a:t>
            </a:r>
          </a:p>
          <a:p>
            <a:pPr marL="457200" indent="-457200" algn="l" rtl="0">
              <a:spcBef>
                <a:spcPts val="0"/>
              </a:spcBef>
              <a:spcAft>
                <a:spcPts val="600"/>
              </a:spcAft>
              <a:buFont typeface="Arial" panose="020B0604020202020204" pitchFamily="34" charset="0"/>
              <a:buChar char="•"/>
            </a:pPr>
            <a:r>
              <a:rPr lang="tr-TR" sz="2800" dirty="0">
                <a:solidFill>
                  <a:srgbClr val="FF0000"/>
                </a:solidFill>
              </a:rPr>
              <a:t>Çarklı ve türbinli </a:t>
            </a:r>
            <a:r>
              <a:rPr lang="tr-TR" sz="2800" dirty="0">
                <a:solidFill>
                  <a:schemeClr val="tx1"/>
                </a:solidFill>
              </a:rPr>
              <a:t>olanlarda karıştırıcı çapının küpü (D</a:t>
            </a:r>
            <a:r>
              <a:rPr lang="tr-TR" sz="2800" baseline="30000" dirty="0">
                <a:solidFill>
                  <a:schemeClr val="tx1"/>
                </a:solidFill>
              </a:rPr>
              <a:t>3</a:t>
            </a:r>
            <a:r>
              <a:rPr lang="tr-TR" sz="2800" dirty="0">
                <a:solidFill>
                  <a:schemeClr val="tx1"/>
                </a:solidFill>
              </a:rPr>
              <a:t>)</a:t>
            </a:r>
          </a:p>
          <a:p>
            <a:pPr marL="457200" indent="-457200" algn="l" rtl="0">
              <a:spcBef>
                <a:spcPts val="0"/>
              </a:spcBef>
              <a:spcAft>
                <a:spcPts val="600"/>
              </a:spcAft>
              <a:buFont typeface="Arial" panose="020B0604020202020204" pitchFamily="34" charset="0"/>
              <a:buChar char="•"/>
            </a:pPr>
            <a:r>
              <a:rPr lang="tr-TR" sz="2800" dirty="0">
                <a:solidFill>
                  <a:srgbClr val="FF0000"/>
                </a:solidFill>
              </a:rPr>
              <a:t>Pervaneli </a:t>
            </a:r>
            <a:r>
              <a:rPr lang="tr-TR" sz="2800" dirty="0">
                <a:solidFill>
                  <a:schemeClr val="tx1"/>
                </a:solidFill>
              </a:rPr>
              <a:t>olanlarda karıştırıcı çapının karesi (D</a:t>
            </a:r>
            <a:r>
              <a:rPr lang="tr-TR" sz="2800" baseline="30000" dirty="0">
                <a:solidFill>
                  <a:schemeClr val="tx1"/>
                </a:solidFill>
              </a:rPr>
              <a:t>2</a:t>
            </a:r>
            <a:r>
              <a:rPr lang="tr-TR" sz="2800" dirty="0">
                <a:solidFill>
                  <a:schemeClr val="tx1"/>
                </a:solidFill>
              </a:rPr>
              <a:t>) ile</a:t>
            </a:r>
            <a:r>
              <a:rPr lang="tr-TR" sz="2800" dirty="0"/>
              <a:t> </a:t>
            </a:r>
            <a:r>
              <a:rPr lang="tr-TR" sz="2800" dirty="0">
                <a:solidFill>
                  <a:srgbClr val="FF0000"/>
                </a:solidFill>
              </a:rPr>
              <a:t>doğru orantılıdır.</a:t>
            </a:r>
          </a:p>
        </p:txBody>
      </p:sp>
    </p:spTree>
    <p:extLst>
      <p:ext uri="{BB962C8B-B14F-4D97-AF65-F5344CB8AC3E}">
        <p14:creationId xmlns:p14="http://schemas.microsoft.com/office/powerpoint/2010/main" val="39422758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altLang="ar-SY" i="1" dirty="0"/>
              <a:t>Karıştırıcılı Tanklarda Akım Tipleri</a:t>
            </a:r>
            <a:r>
              <a:rPr lang="tr-TR" altLang="ar-SY" dirty="0"/>
              <a:t> </a:t>
            </a:r>
            <a:endParaRPr lang="en-US" b="1" dirty="0"/>
          </a:p>
        </p:txBody>
      </p:sp>
      <p:sp>
        <p:nvSpPr>
          <p:cNvPr id="3" name="Content Placeholder 2"/>
          <p:cNvSpPr>
            <a:spLocks noGrp="1"/>
          </p:cNvSpPr>
          <p:nvPr>
            <p:ph idx="1"/>
          </p:nvPr>
        </p:nvSpPr>
        <p:spPr>
          <a:xfrm>
            <a:off x="838201" y="1300766"/>
            <a:ext cx="10515599" cy="5267459"/>
          </a:xfrm>
        </p:spPr>
        <p:txBody>
          <a:bodyPr>
            <a:noAutofit/>
          </a:bodyPr>
          <a:lstStyle/>
          <a:p>
            <a:pPr marL="457200" indent="-457200" algn="l" rtl="0">
              <a:spcBef>
                <a:spcPts val="600"/>
              </a:spcBef>
              <a:spcAft>
                <a:spcPts val="0"/>
              </a:spcAft>
              <a:buFont typeface="Arial" panose="020B0604020202020204" pitchFamily="34" charset="0"/>
              <a:buChar char="•"/>
            </a:pPr>
            <a:r>
              <a:rPr lang="tr-TR" altLang="ar-SY" sz="2800" dirty="0">
                <a:solidFill>
                  <a:schemeClr val="tx1"/>
                </a:solidFill>
              </a:rPr>
              <a:t>Karıştırıcılı bir </a:t>
            </a:r>
            <a:r>
              <a:rPr lang="tr-TR" altLang="ar-SY" sz="2800" dirty="0">
                <a:solidFill>
                  <a:srgbClr val="FF0000"/>
                </a:solidFill>
                <a:effectLst>
                  <a:outerShdw blurRad="38100" dist="38100" dir="2700000" algn="tl">
                    <a:srgbClr val="000000"/>
                  </a:outerShdw>
                </a:effectLst>
              </a:rPr>
              <a:t>tanktaki akım tipi</a:t>
            </a:r>
            <a:r>
              <a:rPr lang="tr-TR" altLang="ar-SY" sz="2800" dirty="0"/>
              <a:t>, </a:t>
            </a:r>
          </a:p>
          <a:p>
            <a:pPr algn="l" rtl="0">
              <a:spcBef>
                <a:spcPts val="600"/>
              </a:spcBef>
              <a:spcAft>
                <a:spcPts val="0"/>
              </a:spcAft>
            </a:pPr>
            <a:r>
              <a:rPr lang="tr-TR" altLang="ar-SY" sz="2800" dirty="0">
                <a:solidFill>
                  <a:srgbClr val="0066FF"/>
                </a:solidFill>
                <a:effectLst>
                  <a:outerShdw blurRad="38100" dist="38100" dir="2700000" algn="tl">
                    <a:srgbClr val="000000"/>
                  </a:outerShdw>
                </a:effectLst>
              </a:rPr>
              <a:t>	</a:t>
            </a:r>
            <a:r>
              <a:rPr lang="tr-TR" altLang="ar-SY" sz="2800" dirty="0">
                <a:solidFill>
                  <a:srgbClr val="00B050"/>
                </a:solidFill>
                <a:effectLst>
                  <a:outerShdw blurRad="38100" dist="38100" dir="2700000" algn="tl">
                    <a:srgbClr val="000000"/>
                  </a:outerShdw>
                </a:effectLst>
              </a:rPr>
              <a:t>karıştırıcının tipine</a:t>
            </a:r>
            <a:r>
              <a:rPr lang="tr-TR" altLang="ar-SY" sz="2800" dirty="0"/>
              <a:t>, </a:t>
            </a:r>
          </a:p>
          <a:p>
            <a:pPr algn="l" rtl="0">
              <a:spcBef>
                <a:spcPts val="600"/>
              </a:spcBef>
              <a:spcAft>
                <a:spcPts val="0"/>
              </a:spcAft>
            </a:pPr>
            <a:r>
              <a:rPr lang="tr-TR" altLang="ar-SY" sz="2800" dirty="0">
                <a:solidFill>
                  <a:srgbClr val="0066FF"/>
                </a:solidFill>
                <a:effectLst>
                  <a:outerShdw blurRad="38100" dist="38100" dir="2700000" algn="tl">
                    <a:srgbClr val="000000"/>
                  </a:outerShdw>
                </a:effectLst>
              </a:rPr>
              <a:t>	sıvı ürünün özelliklerine</a:t>
            </a:r>
            <a:r>
              <a:rPr lang="tr-TR" altLang="ar-SY" sz="2800" dirty="0"/>
              <a:t>, </a:t>
            </a:r>
          </a:p>
          <a:p>
            <a:pPr algn="l" rtl="0">
              <a:spcBef>
                <a:spcPts val="600"/>
              </a:spcBef>
              <a:spcAft>
                <a:spcPts val="0"/>
              </a:spcAft>
            </a:pPr>
            <a:r>
              <a:rPr lang="tr-TR" altLang="ar-SY" sz="2800" dirty="0">
                <a:solidFill>
                  <a:schemeClr val="tx1"/>
                </a:solidFill>
              </a:rPr>
              <a:t>	tankın, karıştırıcının ve engellerin </a:t>
            </a:r>
            <a:r>
              <a:rPr lang="tr-TR" altLang="ar-SY" sz="2800" dirty="0">
                <a:solidFill>
                  <a:srgbClr val="FF0000"/>
                </a:solidFill>
                <a:effectLst>
                  <a:outerShdw blurRad="38100" dist="38100" dir="2700000" algn="tl">
                    <a:srgbClr val="000000"/>
                  </a:outerShdw>
                </a:effectLst>
              </a:rPr>
              <a:t>boyutlarına</a:t>
            </a:r>
            <a:r>
              <a:rPr lang="tr-TR" altLang="ar-SY" sz="2800" dirty="0"/>
              <a:t> </a:t>
            </a:r>
            <a:r>
              <a:rPr lang="tr-TR" altLang="ar-SY" sz="2800" dirty="0">
                <a:solidFill>
                  <a:schemeClr val="tx1"/>
                </a:solidFill>
              </a:rPr>
              <a:t>göre değişir. </a:t>
            </a:r>
          </a:p>
        </p:txBody>
      </p:sp>
    </p:spTree>
    <p:extLst>
      <p:ext uri="{BB962C8B-B14F-4D97-AF65-F5344CB8AC3E}">
        <p14:creationId xmlns:p14="http://schemas.microsoft.com/office/powerpoint/2010/main" val="15683054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altLang="ar-SY" i="1" dirty="0"/>
              <a:t>Dolaşım (sirkülasyon) Hızı</a:t>
            </a:r>
            <a:endParaRPr lang="en-US" b="1" dirty="0"/>
          </a:p>
        </p:txBody>
      </p:sp>
      <p:sp>
        <p:nvSpPr>
          <p:cNvPr id="3" name="Content Placeholder 2"/>
          <p:cNvSpPr>
            <a:spLocks noGrp="1"/>
          </p:cNvSpPr>
          <p:nvPr>
            <p:ph idx="1"/>
          </p:nvPr>
        </p:nvSpPr>
        <p:spPr>
          <a:xfrm>
            <a:off x="838201" y="1300766"/>
            <a:ext cx="10515600" cy="5267459"/>
          </a:xfrm>
        </p:spPr>
        <p:txBody>
          <a:bodyPr>
            <a:normAutofit/>
          </a:bodyPr>
          <a:lstStyle/>
          <a:p>
            <a:pPr marL="457200" indent="-457200" algn="l" rtl="0">
              <a:spcBef>
                <a:spcPts val="0"/>
              </a:spcBef>
              <a:spcAft>
                <a:spcPts val="600"/>
              </a:spcAft>
              <a:buFont typeface="Arial" panose="020B0604020202020204" pitchFamily="34" charset="0"/>
              <a:buChar char="•"/>
            </a:pPr>
            <a:r>
              <a:rPr lang="tr-TR" altLang="ar-SY" sz="2800" dirty="0">
                <a:solidFill>
                  <a:schemeClr val="tx1">
                    <a:lumMod val="95000"/>
                    <a:lumOff val="5000"/>
                  </a:schemeClr>
                </a:solidFill>
              </a:rPr>
              <a:t>Karıştırılan bir tanktaki </a:t>
            </a:r>
            <a:r>
              <a:rPr lang="tr-TR" altLang="ar-SY" sz="2800" dirty="0">
                <a:solidFill>
                  <a:srgbClr val="FF0000"/>
                </a:solidFill>
              </a:rPr>
              <a:t>hız değişimi </a:t>
            </a:r>
            <a:r>
              <a:rPr lang="tr-TR" altLang="ar-SY" sz="2800" dirty="0">
                <a:solidFill>
                  <a:schemeClr val="tx1">
                    <a:lumMod val="95000"/>
                    <a:lumOff val="5000"/>
                  </a:schemeClr>
                </a:solidFill>
              </a:rPr>
              <a:t>bir noktadan diğerine farklı değerlerdir.</a:t>
            </a:r>
          </a:p>
          <a:p>
            <a:pPr marL="457200" indent="-457200" algn="l" rtl="0">
              <a:spcBef>
                <a:spcPts val="0"/>
              </a:spcBef>
              <a:spcAft>
                <a:spcPts val="600"/>
              </a:spcAft>
              <a:buFont typeface="Arial" panose="020B0604020202020204" pitchFamily="34" charset="0"/>
              <a:buChar char="•"/>
            </a:pPr>
            <a:r>
              <a:rPr lang="tr-TR" altLang="ar-SY" sz="2800" dirty="0">
                <a:solidFill>
                  <a:srgbClr val="FF0000"/>
                </a:solidFill>
              </a:rPr>
              <a:t>Karıştırıcı çıkışında </a:t>
            </a:r>
            <a:r>
              <a:rPr lang="tr-TR" altLang="ar-SY" sz="2800" dirty="0">
                <a:solidFill>
                  <a:schemeClr val="tx1">
                    <a:lumMod val="95000"/>
                    <a:lumOff val="5000"/>
                  </a:schemeClr>
                </a:solidFill>
              </a:rPr>
              <a:t>hız değişimi </a:t>
            </a:r>
            <a:r>
              <a:rPr lang="tr-TR" altLang="ar-SY" sz="2800" dirty="0">
                <a:solidFill>
                  <a:srgbClr val="0070C0"/>
                </a:solidFill>
              </a:rPr>
              <a:t>en büyük </a:t>
            </a:r>
            <a:r>
              <a:rPr lang="tr-TR" altLang="ar-SY" sz="2800" dirty="0"/>
              <a:t>, </a:t>
            </a:r>
            <a:r>
              <a:rPr lang="tr-TR" altLang="ar-SY" sz="2800" dirty="0">
                <a:solidFill>
                  <a:schemeClr val="tx1">
                    <a:lumMod val="95000"/>
                    <a:lumOff val="5000"/>
                  </a:schemeClr>
                </a:solidFill>
              </a:rPr>
              <a:t>diğer bölümlerde küçüktür.</a:t>
            </a:r>
          </a:p>
          <a:p>
            <a:pPr marL="457200" indent="-457200" algn="l" rtl="0">
              <a:spcBef>
                <a:spcPts val="0"/>
              </a:spcBef>
              <a:spcAft>
                <a:spcPts val="600"/>
              </a:spcAft>
              <a:buFont typeface="Arial" panose="020B0604020202020204" pitchFamily="34" charset="0"/>
              <a:buChar char="•"/>
            </a:pPr>
            <a:r>
              <a:rPr lang="tr-TR" altLang="ar-SY" sz="2800" dirty="0">
                <a:solidFill>
                  <a:srgbClr val="0070C0"/>
                </a:solidFill>
              </a:rPr>
              <a:t>Karıştırıcının hızı </a:t>
            </a:r>
            <a:r>
              <a:rPr lang="tr-TR" altLang="ar-SY" sz="2800" dirty="0">
                <a:solidFill>
                  <a:srgbClr val="FF0000"/>
                </a:solidFill>
              </a:rPr>
              <a:t>arttıkça</a:t>
            </a:r>
            <a:r>
              <a:rPr lang="tr-TR" altLang="ar-SY" sz="2800" dirty="0"/>
              <a:t> </a:t>
            </a:r>
            <a:r>
              <a:rPr lang="tr-TR" altLang="ar-SY" sz="2800" dirty="0">
                <a:solidFill>
                  <a:schemeClr val="tx1">
                    <a:lumMod val="95000"/>
                    <a:lumOff val="5000"/>
                  </a:schemeClr>
                </a:solidFill>
              </a:rPr>
              <a:t>hız tipleri ve </a:t>
            </a:r>
            <a:r>
              <a:rPr lang="tr-TR" altLang="ar-SY" sz="2800" dirty="0">
                <a:solidFill>
                  <a:srgbClr val="0070C0"/>
                </a:solidFill>
              </a:rPr>
              <a:t>dolaşım hızı </a:t>
            </a:r>
            <a:r>
              <a:rPr lang="tr-TR" altLang="ar-SY" sz="2800" dirty="0">
                <a:solidFill>
                  <a:schemeClr val="tx1">
                    <a:lumMod val="95000"/>
                    <a:lumOff val="5000"/>
                  </a:schemeClr>
                </a:solidFill>
              </a:rPr>
              <a:t>da</a:t>
            </a:r>
            <a:r>
              <a:rPr lang="tr-TR" altLang="ar-SY" sz="2800" dirty="0"/>
              <a:t> </a:t>
            </a:r>
            <a:r>
              <a:rPr lang="tr-TR" altLang="ar-SY" sz="2800" dirty="0">
                <a:solidFill>
                  <a:srgbClr val="FF0000"/>
                </a:solidFill>
              </a:rPr>
              <a:t>artar</a:t>
            </a:r>
            <a:r>
              <a:rPr lang="tr-TR" altLang="ar-SY" sz="2800" dirty="0"/>
              <a:t>.</a:t>
            </a:r>
          </a:p>
          <a:p>
            <a:pPr marL="457200" indent="-457200" algn="l" rtl="0">
              <a:spcBef>
                <a:spcPts val="0"/>
              </a:spcBef>
              <a:spcAft>
                <a:spcPts val="600"/>
              </a:spcAft>
              <a:buFont typeface="Arial" panose="020B0604020202020204" pitchFamily="34" charset="0"/>
              <a:buChar char="•"/>
            </a:pPr>
            <a:r>
              <a:rPr lang="tr-TR" altLang="ar-SY" sz="2800" dirty="0">
                <a:solidFill>
                  <a:schemeClr val="tx1">
                    <a:lumMod val="95000"/>
                    <a:lumOff val="5000"/>
                  </a:schemeClr>
                </a:solidFill>
              </a:rPr>
              <a:t>Karıştırıcıdan</a:t>
            </a:r>
            <a:r>
              <a:rPr lang="tr-TR" altLang="ar-SY" sz="2800" dirty="0"/>
              <a:t> </a:t>
            </a:r>
            <a:r>
              <a:rPr lang="tr-TR" altLang="ar-SY" sz="2800" dirty="0">
                <a:solidFill>
                  <a:srgbClr val="FF0000"/>
                </a:solidFill>
              </a:rPr>
              <a:t>uzaklaştıkça </a:t>
            </a:r>
            <a:r>
              <a:rPr lang="tr-TR" altLang="ar-SY" sz="2800" dirty="0">
                <a:solidFill>
                  <a:schemeClr val="tx1">
                    <a:lumMod val="95000"/>
                    <a:lumOff val="5000"/>
                  </a:schemeClr>
                </a:solidFill>
              </a:rPr>
              <a:t>hız değeri çabuk </a:t>
            </a:r>
            <a:r>
              <a:rPr lang="tr-TR" altLang="ar-SY" sz="2800" dirty="0">
                <a:solidFill>
                  <a:srgbClr val="FF0000"/>
                </a:solidFill>
              </a:rPr>
              <a:t>düşer.</a:t>
            </a:r>
          </a:p>
          <a:p>
            <a:pPr algn="l" rtl="0">
              <a:lnSpc>
                <a:spcPct val="170000"/>
              </a:lnSpc>
            </a:pPr>
            <a:endParaRPr lang="tr-TR" sz="2800" dirty="0">
              <a:solidFill>
                <a:srgbClr val="FF0000"/>
              </a:solidFill>
            </a:endParaRPr>
          </a:p>
        </p:txBody>
      </p:sp>
    </p:spTree>
    <p:extLst>
      <p:ext uri="{BB962C8B-B14F-4D97-AF65-F5344CB8AC3E}">
        <p14:creationId xmlns:p14="http://schemas.microsoft.com/office/powerpoint/2010/main" val="10641746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altLang="ar-SY" i="1" dirty="0">
                <a:solidFill>
                  <a:srgbClr val="99FFCC"/>
                </a:solidFill>
                <a:effectLst>
                  <a:outerShdw blurRad="38100" dist="38100" dir="2700000" algn="tl">
                    <a:srgbClr val="000000">
                      <a:alpha val="43137"/>
                    </a:srgbClr>
                  </a:outerShdw>
                </a:effectLst>
              </a:rPr>
              <a:t>Karıştırıcı Tanklarda Güç Gereksinimi</a:t>
            </a:r>
            <a:endParaRPr lang="en-US" b="1" dirty="0">
              <a:solidFill>
                <a:srgbClr val="99FFCC"/>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8201" y="1300766"/>
            <a:ext cx="10515600" cy="5267459"/>
          </a:xfrm>
        </p:spPr>
        <p:txBody>
          <a:bodyPr>
            <a:normAutofit lnSpcReduction="10000"/>
          </a:bodyPr>
          <a:lstStyle/>
          <a:p>
            <a:pPr marL="457200" indent="-457200" algn="l" rtl="0">
              <a:lnSpc>
                <a:spcPct val="160000"/>
              </a:lnSpc>
              <a:spcBef>
                <a:spcPts val="0"/>
              </a:spcBef>
              <a:spcAft>
                <a:spcPts val="600"/>
              </a:spcAft>
              <a:buFont typeface="Arial" panose="020B0604020202020204" pitchFamily="34" charset="0"/>
              <a:buChar char="•"/>
            </a:pPr>
            <a:r>
              <a:rPr lang="tr-TR" altLang="ar-SY" sz="2600" dirty="0">
                <a:solidFill>
                  <a:schemeClr val="tx1">
                    <a:lumMod val="95000"/>
                    <a:lumOff val="5000"/>
                  </a:schemeClr>
                </a:solidFill>
              </a:rPr>
              <a:t>Sıvıların karıştırılması, </a:t>
            </a:r>
            <a:r>
              <a:rPr lang="tr-TR" altLang="ar-SY" sz="2600" dirty="0">
                <a:solidFill>
                  <a:srgbClr val="0070C0"/>
                </a:solidFill>
              </a:rPr>
              <a:t>akışkanlar mekaniğine </a:t>
            </a:r>
            <a:r>
              <a:rPr lang="tr-TR" altLang="ar-SY" sz="2600" dirty="0">
                <a:solidFill>
                  <a:schemeClr val="tx1">
                    <a:lumMod val="95000"/>
                    <a:lumOff val="5000"/>
                  </a:schemeClr>
                </a:solidFill>
              </a:rPr>
              <a:t>dayanır ve birçok endüstride yer alır.</a:t>
            </a:r>
            <a:endParaRPr lang="tr-TR" sz="2600" dirty="0">
              <a:solidFill>
                <a:schemeClr val="tx1">
                  <a:lumMod val="95000"/>
                  <a:lumOff val="5000"/>
                </a:schemeClr>
              </a:solidFill>
            </a:endParaRPr>
          </a:p>
          <a:p>
            <a:pPr marL="457200" indent="-457200" algn="l" rtl="0">
              <a:lnSpc>
                <a:spcPct val="160000"/>
              </a:lnSpc>
              <a:spcBef>
                <a:spcPts val="0"/>
              </a:spcBef>
              <a:spcAft>
                <a:spcPts val="600"/>
              </a:spcAft>
              <a:buFont typeface="Arial" panose="020B0604020202020204" pitchFamily="34" charset="0"/>
              <a:buChar char="•"/>
            </a:pPr>
            <a:r>
              <a:rPr lang="tr-TR" sz="2600" dirty="0">
                <a:solidFill>
                  <a:schemeClr val="tx1">
                    <a:lumMod val="95000"/>
                    <a:lumOff val="5000"/>
                  </a:schemeClr>
                </a:solidFill>
              </a:rPr>
              <a:t>Maddelerin </a:t>
            </a:r>
            <a:r>
              <a:rPr lang="tr-TR" sz="2600" dirty="0">
                <a:solidFill>
                  <a:srgbClr val="FF0000"/>
                </a:solidFill>
              </a:rPr>
              <a:t>viskozitesi arttıkça </a:t>
            </a:r>
            <a:r>
              <a:rPr lang="tr-TR" sz="2600" dirty="0">
                <a:solidFill>
                  <a:schemeClr val="tx1">
                    <a:lumMod val="95000"/>
                    <a:lumOff val="5000"/>
                  </a:schemeClr>
                </a:solidFill>
              </a:rPr>
              <a:t>onu karıştırmak için gerekli olan </a:t>
            </a:r>
            <a:r>
              <a:rPr lang="tr-TR" sz="2600" dirty="0">
                <a:solidFill>
                  <a:srgbClr val="FF0000"/>
                </a:solidFill>
              </a:rPr>
              <a:t>kuvvetinde artması gerekir</a:t>
            </a:r>
            <a:r>
              <a:rPr lang="tr-TR" sz="2600" dirty="0"/>
              <a:t>. </a:t>
            </a:r>
          </a:p>
          <a:p>
            <a:pPr marL="457200" indent="-457200" algn="l" rtl="0">
              <a:lnSpc>
                <a:spcPct val="160000"/>
              </a:lnSpc>
              <a:spcBef>
                <a:spcPts val="0"/>
              </a:spcBef>
              <a:spcAft>
                <a:spcPts val="600"/>
              </a:spcAft>
              <a:buFont typeface="Arial" panose="020B0604020202020204" pitchFamily="34" charset="0"/>
              <a:buChar char="•"/>
            </a:pPr>
            <a:r>
              <a:rPr lang="tr-TR" sz="2600" dirty="0">
                <a:solidFill>
                  <a:schemeClr val="tx1">
                    <a:lumMod val="95000"/>
                    <a:lumOff val="5000"/>
                  </a:schemeClr>
                </a:solidFill>
              </a:rPr>
              <a:t>Güç hesaplı, karıştırıcıdaki </a:t>
            </a:r>
            <a:r>
              <a:rPr lang="tr-TR" sz="2600" dirty="0">
                <a:solidFill>
                  <a:srgbClr val="FF0000"/>
                </a:solidFill>
              </a:rPr>
              <a:t>akım tipi </a:t>
            </a:r>
            <a:r>
              <a:rPr lang="tr-TR" sz="2600" dirty="0">
                <a:solidFill>
                  <a:schemeClr val="tx1">
                    <a:lumMod val="95000"/>
                    <a:lumOff val="5000"/>
                  </a:schemeClr>
                </a:solidFill>
              </a:rPr>
              <a:t>ve</a:t>
            </a:r>
            <a:r>
              <a:rPr lang="tr-TR" sz="2600" dirty="0"/>
              <a:t> </a:t>
            </a:r>
            <a:r>
              <a:rPr lang="tr-TR" sz="2600" dirty="0">
                <a:solidFill>
                  <a:srgbClr val="FF0000"/>
                </a:solidFill>
              </a:rPr>
              <a:t>makinanın geometrik </a:t>
            </a:r>
            <a:r>
              <a:rPr lang="tr-TR" sz="2600" dirty="0">
                <a:solidFill>
                  <a:schemeClr val="tx1">
                    <a:lumMod val="95000"/>
                    <a:lumOff val="5000"/>
                  </a:schemeClr>
                </a:solidFill>
              </a:rPr>
              <a:t>oranlarına bağlıdır.</a:t>
            </a:r>
          </a:p>
          <a:p>
            <a:pPr marL="457200" indent="-457200" algn="l" rtl="0">
              <a:lnSpc>
                <a:spcPct val="160000"/>
              </a:lnSpc>
              <a:spcBef>
                <a:spcPts val="0"/>
              </a:spcBef>
              <a:spcAft>
                <a:spcPts val="600"/>
              </a:spcAft>
              <a:buFont typeface="Arial" panose="020B0604020202020204" pitchFamily="34" charset="0"/>
              <a:buChar char="•"/>
            </a:pPr>
            <a:r>
              <a:rPr lang="tr-TR" sz="2600" dirty="0">
                <a:solidFill>
                  <a:srgbClr val="00B050"/>
                </a:solidFill>
              </a:rPr>
              <a:t>Karıştırıcının gücünün hesaplanmasına </a:t>
            </a:r>
            <a:r>
              <a:rPr lang="tr-TR" sz="2600" dirty="0">
                <a:solidFill>
                  <a:schemeClr val="tx1">
                    <a:lumMod val="95000"/>
                    <a:lumOff val="5000"/>
                  </a:schemeClr>
                </a:solidFill>
              </a:rPr>
              <a:t>etki eden faktörler aşağıdaki gibi özetlenebilir:</a:t>
            </a:r>
          </a:p>
        </p:txBody>
      </p:sp>
    </p:spTree>
    <p:extLst>
      <p:ext uri="{BB962C8B-B14F-4D97-AF65-F5344CB8AC3E}">
        <p14:creationId xmlns:p14="http://schemas.microsoft.com/office/powerpoint/2010/main" val="141577731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altLang="ar-SY" i="1" dirty="0"/>
              <a:t>Karıştırıcı Tanklarda Güç Gereksinimi</a:t>
            </a:r>
            <a:endParaRPr lang="en-US" b="1" dirty="0"/>
          </a:p>
        </p:txBody>
      </p:sp>
      <p:sp>
        <p:nvSpPr>
          <p:cNvPr id="3" name="Content Placeholder 2"/>
          <p:cNvSpPr>
            <a:spLocks noGrp="1"/>
          </p:cNvSpPr>
          <p:nvPr>
            <p:ph idx="1"/>
          </p:nvPr>
        </p:nvSpPr>
        <p:spPr>
          <a:xfrm>
            <a:off x="838201" y="1300766"/>
            <a:ext cx="7404656" cy="4962874"/>
          </a:xfrm>
        </p:spPr>
        <p:txBody>
          <a:bodyPr>
            <a:normAutofit lnSpcReduction="10000"/>
          </a:bodyPr>
          <a:lstStyle/>
          <a:p>
            <a:pPr marL="457200" indent="-457200" algn="l" rtl="0">
              <a:spcBef>
                <a:spcPts val="0"/>
              </a:spcBef>
              <a:spcAft>
                <a:spcPts val="0"/>
              </a:spcAft>
              <a:buFont typeface="Arial" panose="020B0604020202020204" pitchFamily="34" charset="0"/>
              <a:buChar char="•"/>
            </a:pPr>
            <a:r>
              <a:rPr lang="tr-TR" sz="2800" dirty="0">
                <a:solidFill>
                  <a:schemeClr val="bg2">
                    <a:lumMod val="10000"/>
                  </a:schemeClr>
                </a:solidFill>
              </a:rPr>
              <a:t>Tank ve karıştırıcının önemli boyutları, tankın çapı (</a:t>
            </a:r>
            <a:r>
              <a:rPr lang="tr-TR" sz="2800" dirty="0" err="1">
                <a:solidFill>
                  <a:schemeClr val="bg2">
                    <a:lumMod val="10000"/>
                  </a:schemeClr>
                </a:solidFill>
              </a:rPr>
              <a:t>D</a:t>
            </a:r>
            <a:r>
              <a:rPr lang="tr-TR" sz="2800" baseline="-25000" dirty="0" err="1">
                <a:solidFill>
                  <a:schemeClr val="bg2">
                    <a:lumMod val="10000"/>
                  </a:schemeClr>
                </a:solidFill>
              </a:rPr>
              <a:t>t</a:t>
            </a:r>
            <a:r>
              <a:rPr lang="tr-TR" sz="2800" dirty="0">
                <a:solidFill>
                  <a:schemeClr val="bg2">
                    <a:lumMod val="10000"/>
                  </a:schemeClr>
                </a:solidFill>
              </a:rPr>
              <a:t>), </a:t>
            </a:r>
          </a:p>
          <a:p>
            <a:pPr marL="457200" indent="-457200" algn="l" rtl="0">
              <a:spcBef>
                <a:spcPts val="0"/>
              </a:spcBef>
              <a:spcAft>
                <a:spcPts val="0"/>
              </a:spcAft>
              <a:buFont typeface="Arial" panose="020B0604020202020204" pitchFamily="34" charset="0"/>
              <a:buChar char="•"/>
            </a:pPr>
            <a:r>
              <a:rPr lang="tr-TR" sz="2800" dirty="0">
                <a:solidFill>
                  <a:schemeClr val="bg2">
                    <a:lumMod val="10000"/>
                  </a:schemeClr>
                </a:solidFill>
              </a:rPr>
              <a:t>karıştırıcının tabana uzaklığı (C), </a:t>
            </a:r>
          </a:p>
          <a:p>
            <a:pPr marL="457200" indent="-457200" algn="l" rtl="0">
              <a:spcBef>
                <a:spcPts val="0"/>
              </a:spcBef>
              <a:spcAft>
                <a:spcPts val="0"/>
              </a:spcAft>
              <a:buFont typeface="Arial" panose="020B0604020202020204" pitchFamily="34" charset="0"/>
              <a:buChar char="•"/>
            </a:pPr>
            <a:r>
              <a:rPr lang="tr-TR" sz="2800" dirty="0">
                <a:solidFill>
                  <a:schemeClr val="bg2">
                    <a:lumMod val="10000"/>
                  </a:schemeClr>
                </a:solidFill>
              </a:rPr>
              <a:t>karıştırıcı bıçakların boyu (L) genişliği (w), engellerin genişliği (J) </a:t>
            </a:r>
          </a:p>
          <a:p>
            <a:pPr marL="457200" indent="-457200" algn="l" rtl="0">
              <a:spcBef>
                <a:spcPts val="0"/>
              </a:spcBef>
              <a:spcAft>
                <a:spcPts val="0"/>
              </a:spcAft>
              <a:buFont typeface="Arial" panose="020B0604020202020204" pitchFamily="34" charset="0"/>
              <a:buChar char="•"/>
            </a:pPr>
            <a:r>
              <a:rPr lang="tr-TR" sz="2800" dirty="0">
                <a:solidFill>
                  <a:schemeClr val="bg2">
                    <a:lumMod val="10000"/>
                  </a:schemeClr>
                </a:solidFill>
              </a:rPr>
              <a:t>engel sayısı, </a:t>
            </a:r>
          </a:p>
          <a:p>
            <a:pPr marL="457200" indent="-457200" algn="l" rtl="0">
              <a:spcBef>
                <a:spcPts val="0"/>
              </a:spcBef>
              <a:spcAft>
                <a:spcPts val="0"/>
              </a:spcAft>
              <a:buFont typeface="Arial" panose="020B0604020202020204" pitchFamily="34" charset="0"/>
              <a:buChar char="•"/>
            </a:pPr>
            <a:r>
              <a:rPr lang="tr-TR" sz="2800" dirty="0">
                <a:solidFill>
                  <a:schemeClr val="bg2">
                    <a:lumMod val="10000"/>
                  </a:schemeClr>
                </a:solidFill>
              </a:rPr>
              <a:t>pervane ise adımı, </a:t>
            </a:r>
          </a:p>
          <a:p>
            <a:pPr marL="457200" indent="-457200" algn="l" rtl="0">
              <a:spcBef>
                <a:spcPts val="0"/>
              </a:spcBef>
              <a:spcAft>
                <a:spcPts val="0"/>
              </a:spcAft>
              <a:buFont typeface="Arial" panose="020B0604020202020204" pitchFamily="34" charset="0"/>
              <a:buChar char="•"/>
            </a:pPr>
            <a:r>
              <a:rPr lang="tr-TR" sz="2800" dirty="0">
                <a:solidFill>
                  <a:schemeClr val="bg2">
                    <a:lumMod val="10000"/>
                  </a:schemeClr>
                </a:solidFill>
              </a:rPr>
              <a:t>tanktaki sıvı derinliği (H).</a:t>
            </a:r>
          </a:p>
        </p:txBody>
      </p:sp>
      <p:pic>
        <p:nvPicPr>
          <p:cNvPr id="6" name="Picture 3">
            <a:extLst>
              <a:ext uri="{FF2B5EF4-FFF2-40B4-BE49-F238E27FC236}">
                <a16:creationId xmlns:a16="http://schemas.microsoft.com/office/drawing/2014/main" id="{B72CCF0B-96BF-4893-AE70-17F3763F48CC}"/>
              </a:ext>
            </a:extLst>
          </p:cNvPr>
          <p:cNvPicPr>
            <a:picLocks noChangeAspect="1"/>
          </p:cNvPicPr>
          <p:nvPr/>
        </p:nvPicPr>
        <p:blipFill rotWithShape="1">
          <a:blip r:embed="rId2"/>
          <a:srcRect l="59102"/>
          <a:stretch/>
        </p:blipFill>
        <p:spPr>
          <a:xfrm>
            <a:off x="8242857" y="1584789"/>
            <a:ext cx="3110942" cy="3688422"/>
          </a:xfrm>
          <a:prstGeom prst="rect">
            <a:avLst/>
          </a:prstGeom>
        </p:spPr>
      </p:pic>
    </p:spTree>
    <p:extLst>
      <p:ext uri="{BB962C8B-B14F-4D97-AF65-F5344CB8AC3E}">
        <p14:creationId xmlns:p14="http://schemas.microsoft.com/office/powerpoint/2010/main" val="24246049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altLang="ar-SY" i="1" dirty="0"/>
              <a:t>Karıştırıcı Tanklarda Güç Gereksinimi</a:t>
            </a:r>
            <a:endParaRPr lang="en-US" b="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1" y="1300766"/>
                <a:ext cx="10515600" cy="5267459"/>
              </a:xfrm>
            </p:spPr>
            <p:txBody>
              <a:bodyPr>
                <a:normAutofit lnSpcReduction="10000"/>
              </a:bodyPr>
              <a:lstStyle/>
              <a:p>
                <a:pPr marL="457200" indent="-457200" algn="l" rtl="0">
                  <a:spcBef>
                    <a:spcPts val="0"/>
                  </a:spcBef>
                  <a:spcAft>
                    <a:spcPts val="0"/>
                  </a:spcAft>
                  <a:buFont typeface="Arial" panose="020B0604020202020204" pitchFamily="34" charset="0"/>
                  <a:buChar char="•"/>
                </a:pPr>
                <a:r>
                  <a:rPr lang="tr-TR" sz="2800" dirty="0">
                    <a:solidFill>
                      <a:schemeClr val="bg2">
                        <a:lumMod val="10000"/>
                      </a:schemeClr>
                    </a:solidFill>
                  </a:rPr>
                  <a:t>Bu boyutların </a:t>
                </a:r>
                <a:r>
                  <a:rPr lang="tr-TR" sz="2800" dirty="0">
                    <a:solidFill>
                      <a:srgbClr val="0070C0"/>
                    </a:solidFill>
                  </a:rPr>
                  <a:t>karıştırıcının çapına </a:t>
                </a:r>
                <a:r>
                  <a:rPr lang="tr-TR" sz="2800" dirty="0">
                    <a:solidFill>
                      <a:schemeClr val="bg2">
                        <a:lumMod val="10000"/>
                      </a:schemeClr>
                    </a:solidFill>
                  </a:rPr>
                  <a:t>bölümlenerek elde edilmiş ‘Şekil faktörleri’ (S</a:t>
                </a:r>
                <a:r>
                  <a:rPr lang="tr-TR" sz="2800" baseline="-25000" dirty="0">
                    <a:solidFill>
                      <a:schemeClr val="bg2">
                        <a:lumMod val="10000"/>
                      </a:schemeClr>
                    </a:solidFill>
                  </a:rPr>
                  <a:t>1</a:t>
                </a:r>
                <a:r>
                  <a:rPr lang="tr-TR" sz="2800" dirty="0">
                    <a:solidFill>
                      <a:schemeClr val="bg2">
                        <a:lumMod val="10000"/>
                      </a:schemeClr>
                    </a:solidFill>
                  </a:rPr>
                  <a:t>, S</a:t>
                </a:r>
                <a:r>
                  <a:rPr lang="tr-TR" sz="2800" baseline="-25000" dirty="0">
                    <a:solidFill>
                      <a:schemeClr val="bg2">
                        <a:lumMod val="10000"/>
                      </a:schemeClr>
                    </a:solidFill>
                  </a:rPr>
                  <a:t>2</a:t>
                </a:r>
                <a:r>
                  <a:rPr lang="tr-TR" sz="2800" dirty="0">
                    <a:solidFill>
                      <a:schemeClr val="bg2">
                        <a:lumMod val="10000"/>
                      </a:schemeClr>
                    </a:solidFill>
                  </a:rPr>
                  <a:t>, …..</a:t>
                </a:r>
                <a:r>
                  <a:rPr lang="tr-TR" sz="2800" dirty="0" err="1">
                    <a:solidFill>
                      <a:schemeClr val="bg2">
                        <a:lumMod val="10000"/>
                      </a:schemeClr>
                    </a:solidFill>
                  </a:rPr>
                  <a:t>S</a:t>
                </a:r>
                <a:r>
                  <a:rPr lang="tr-TR" sz="2800" baseline="-25000" dirty="0" err="1">
                    <a:solidFill>
                      <a:schemeClr val="bg2">
                        <a:lumMod val="10000"/>
                      </a:schemeClr>
                    </a:solidFill>
                  </a:rPr>
                  <a:t>n</a:t>
                </a:r>
                <a:r>
                  <a:rPr lang="tr-TR" sz="2800" dirty="0">
                    <a:solidFill>
                      <a:schemeClr val="bg2">
                        <a:lumMod val="10000"/>
                      </a:schemeClr>
                    </a:solidFill>
                  </a:rPr>
                  <a:t>).</a:t>
                </a:r>
              </a:p>
              <a:p>
                <a:pPr marL="457200" indent="-457200" algn="l" rtl="0">
                  <a:spcBef>
                    <a:spcPts val="0"/>
                  </a:spcBef>
                  <a:spcAft>
                    <a:spcPts val="0"/>
                  </a:spcAft>
                  <a:buFont typeface="Arial" panose="020B0604020202020204" pitchFamily="34" charset="0"/>
                  <a:buChar char="•"/>
                </a:pPr>
                <a14:m>
                  <m:oMath xmlns:m="http://schemas.openxmlformats.org/officeDocument/2006/math">
                    <m:sSub>
                      <m:sSubPr>
                        <m:ctrlPr>
                          <a:rPr lang="tr-TR" sz="2800" i="1">
                            <a:solidFill>
                              <a:schemeClr val="tx1"/>
                            </a:solidFill>
                            <a:latin typeface="Cambria Math" panose="02040503050406030204" pitchFamily="18" charset="0"/>
                          </a:rPr>
                        </m:ctrlPr>
                      </m:sSubPr>
                      <m:e>
                        <m:r>
                          <a:rPr lang="tr-TR" sz="2800" i="1">
                            <a:solidFill>
                              <a:schemeClr val="tx1"/>
                            </a:solidFill>
                            <a:latin typeface="Cambria Math" panose="02040503050406030204" pitchFamily="18" charset="0"/>
                          </a:rPr>
                          <m:t>𝑆</m:t>
                        </m:r>
                      </m:e>
                      <m:sub>
                        <m:r>
                          <a:rPr lang="tr-TR" sz="2800" i="1">
                            <a:solidFill>
                              <a:schemeClr val="tx1"/>
                            </a:solidFill>
                            <a:latin typeface="Cambria Math" panose="02040503050406030204" pitchFamily="18" charset="0"/>
                          </a:rPr>
                          <m:t>1</m:t>
                        </m:r>
                      </m:sub>
                    </m:sSub>
                    <m:r>
                      <a:rPr lang="tr-TR" sz="2800" i="1">
                        <a:solidFill>
                          <a:schemeClr val="tx1"/>
                        </a:solidFill>
                        <a:latin typeface="Cambria Math" panose="02040503050406030204" pitchFamily="18" charset="0"/>
                      </a:rPr>
                      <m:t>=</m:t>
                    </m:r>
                    <m:f>
                      <m:fPr>
                        <m:ctrlPr>
                          <a:rPr lang="tr-TR" sz="2800" i="1">
                            <a:solidFill>
                              <a:schemeClr val="tx1"/>
                            </a:solidFill>
                            <a:latin typeface="Cambria Math" panose="02040503050406030204" pitchFamily="18" charset="0"/>
                          </a:rPr>
                        </m:ctrlPr>
                      </m:fPr>
                      <m:num>
                        <m:sSub>
                          <m:sSubPr>
                            <m:ctrlPr>
                              <a:rPr lang="tr-TR" sz="2800" i="1">
                                <a:solidFill>
                                  <a:schemeClr val="tx1"/>
                                </a:solidFill>
                                <a:latin typeface="Cambria Math" panose="02040503050406030204" pitchFamily="18" charset="0"/>
                              </a:rPr>
                            </m:ctrlPr>
                          </m:sSubPr>
                          <m:e>
                            <m:r>
                              <a:rPr lang="tr-TR" sz="2800" i="1">
                                <a:solidFill>
                                  <a:schemeClr val="tx1"/>
                                </a:solidFill>
                                <a:latin typeface="Cambria Math" panose="02040503050406030204" pitchFamily="18" charset="0"/>
                              </a:rPr>
                              <m:t>𝐷</m:t>
                            </m:r>
                          </m:e>
                          <m:sub>
                            <m:r>
                              <a:rPr lang="tr-TR" sz="2800" i="1">
                                <a:solidFill>
                                  <a:schemeClr val="tx1"/>
                                </a:solidFill>
                                <a:latin typeface="Cambria Math" panose="02040503050406030204" pitchFamily="18" charset="0"/>
                              </a:rPr>
                              <m:t>𝑡</m:t>
                            </m:r>
                          </m:sub>
                        </m:sSub>
                      </m:num>
                      <m:den>
                        <m:sSub>
                          <m:sSubPr>
                            <m:ctrlPr>
                              <a:rPr lang="tr-TR" sz="2800" i="1">
                                <a:solidFill>
                                  <a:schemeClr val="tx1"/>
                                </a:solidFill>
                                <a:latin typeface="Cambria Math" panose="02040503050406030204" pitchFamily="18" charset="0"/>
                              </a:rPr>
                            </m:ctrlPr>
                          </m:sSubPr>
                          <m:e>
                            <m:r>
                              <a:rPr lang="tr-TR" sz="2800" i="1">
                                <a:solidFill>
                                  <a:schemeClr val="tx1"/>
                                </a:solidFill>
                                <a:latin typeface="Cambria Math" panose="02040503050406030204" pitchFamily="18" charset="0"/>
                              </a:rPr>
                              <m:t>𝐷</m:t>
                            </m:r>
                          </m:e>
                          <m:sub>
                            <m:r>
                              <a:rPr lang="tr-TR" sz="2800" b="0" i="1" smtClean="0">
                                <a:solidFill>
                                  <a:schemeClr val="tx1"/>
                                </a:solidFill>
                                <a:latin typeface="Cambria Math" panose="02040503050406030204" pitchFamily="18" charset="0"/>
                              </a:rPr>
                              <m:t>𝑎</m:t>
                            </m:r>
                          </m:sub>
                        </m:sSub>
                      </m:den>
                    </m:f>
                    <m:r>
                      <a:rPr lang="tr-TR" sz="2800" i="1">
                        <a:solidFill>
                          <a:schemeClr val="tx1"/>
                        </a:solidFill>
                        <a:latin typeface="Cambria Math" panose="02040503050406030204" pitchFamily="18" charset="0"/>
                      </a:rPr>
                      <m:t>,</m:t>
                    </m:r>
                    <m:sSub>
                      <m:sSubPr>
                        <m:ctrlPr>
                          <a:rPr lang="tr-TR" sz="2800" i="1">
                            <a:solidFill>
                              <a:schemeClr val="tx1"/>
                            </a:solidFill>
                            <a:latin typeface="Cambria Math" panose="02040503050406030204" pitchFamily="18" charset="0"/>
                          </a:rPr>
                        </m:ctrlPr>
                      </m:sSubPr>
                      <m:e>
                        <m:r>
                          <a:rPr lang="tr-TR" sz="2800" i="1">
                            <a:solidFill>
                              <a:schemeClr val="tx1"/>
                            </a:solidFill>
                            <a:latin typeface="Cambria Math" panose="02040503050406030204" pitchFamily="18" charset="0"/>
                          </a:rPr>
                          <m:t>𝑆</m:t>
                        </m:r>
                      </m:e>
                      <m:sub>
                        <m:r>
                          <a:rPr lang="tr-TR" sz="2800" i="1">
                            <a:solidFill>
                              <a:schemeClr val="tx1"/>
                            </a:solidFill>
                            <a:latin typeface="Cambria Math" panose="02040503050406030204" pitchFamily="18" charset="0"/>
                          </a:rPr>
                          <m:t>2</m:t>
                        </m:r>
                      </m:sub>
                    </m:sSub>
                    <m:r>
                      <a:rPr lang="tr-TR" sz="2800" i="1">
                        <a:solidFill>
                          <a:schemeClr val="tx1"/>
                        </a:solidFill>
                        <a:latin typeface="Cambria Math" panose="02040503050406030204" pitchFamily="18" charset="0"/>
                      </a:rPr>
                      <m:t>=</m:t>
                    </m:r>
                    <m:f>
                      <m:fPr>
                        <m:ctrlPr>
                          <a:rPr lang="tr-TR" sz="2800" i="1">
                            <a:solidFill>
                              <a:schemeClr val="tx1"/>
                            </a:solidFill>
                            <a:latin typeface="Cambria Math" panose="02040503050406030204" pitchFamily="18" charset="0"/>
                          </a:rPr>
                        </m:ctrlPr>
                      </m:fPr>
                      <m:num>
                        <m:r>
                          <a:rPr lang="tr-TR" sz="2800" i="1">
                            <a:solidFill>
                              <a:schemeClr val="tx1"/>
                            </a:solidFill>
                            <a:latin typeface="Cambria Math" panose="02040503050406030204" pitchFamily="18" charset="0"/>
                          </a:rPr>
                          <m:t>𝐶</m:t>
                        </m:r>
                      </m:num>
                      <m:den>
                        <m:sSub>
                          <m:sSubPr>
                            <m:ctrlPr>
                              <a:rPr lang="tr-TR" sz="2800" i="1" smtClean="0">
                                <a:solidFill>
                                  <a:schemeClr val="tx1"/>
                                </a:solidFill>
                                <a:latin typeface="Cambria Math" panose="02040503050406030204" pitchFamily="18" charset="0"/>
                              </a:rPr>
                            </m:ctrlPr>
                          </m:sSubPr>
                          <m:e>
                            <m:r>
                              <a:rPr lang="tr-TR" sz="2800" i="1">
                                <a:solidFill>
                                  <a:schemeClr val="tx1"/>
                                </a:solidFill>
                                <a:latin typeface="Cambria Math" panose="02040503050406030204" pitchFamily="18" charset="0"/>
                              </a:rPr>
                              <m:t>𝐷</m:t>
                            </m:r>
                          </m:e>
                          <m:sub>
                            <m:r>
                              <a:rPr lang="tr-TR" sz="2800" b="0" i="1" smtClean="0">
                                <a:solidFill>
                                  <a:schemeClr val="tx1"/>
                                </a:solidFill>
                                <a:latin typeface="Cambria Math" panose="02040503050406030204" pitchFamily="18" charset="0"/>
                              </a:rPr>
                              <m:t>𝑎</m:t>
                            </m:r>
                          </m:sub>
                        </m:sSub>
                      </m:den>
                    </m:f>
                    <m:r>
                      <a:rPr lang="tr-TR" sz="2800" i="1">
                        <a:solidFill>
                          <a:schemeClr val="tx1"/>
                        </a:solidFill>
                        <a:latin typeface="Cambria Math" panose="02040503050406030204" pitchFamily="18" charset="0"/>
                      </a:rPr>
                      <m:t>,</m:t>
                    </m:r>
                    <m:sSub>
                      <m:sSubPr>
                        <m:ctrlPr>
                          <a:rPr lang="tr-TR" sz="2800" i="1">
                            <a:solidFill>
                              <a:schemeClr val="tx1"/>
                            </a:solidFill>
                            <a:latin typeface="Cambria Math" panose="02040503050406030204" pitchFamily="18" charset="0"/>
                          </a:rPr>
                        </m:ctrlPr>
                      </m:sSubPr>
                      <m:e>
                        <m:r>
                          <a:rPr lang="tr-TR" sz="2800" i="1">
                            <a:solidFill>
                              <a:schemeClr val="tx1"/>
                            </a:solidFill>
                            <a:latin typeface="Cambria Math" panose="02040503050406030204" pitchFamily="18" charset="0"/>
                          </a:rPr>
                          <m:t>𝑆</m:t>
                        </m:r>
                      </m:e>
                      <m:sub>
                        <m:r>
                          <a:rPr lang="tr-TR" sz="2800" i="1">
                            <a:solidFill>
                              <a:schemeClr val="tx1"/>
                            </a:solidFill>
                            <a:latin typeface="Cambria Math" panose="02040503050406030204" pitchFamily="18" charset="0"/>
                          </a:rPr>
                          <m:t>3</m:t>
                        </m:r>
                      </m:sub>
                    </m:sSub>
                    <m:r>
                      <a:rPr lang="tr-TR" sz="2800" i="1">
                        <a:solidFill>
                          <a:schemeClr val="tx1"/>
                        </a:solidFill>
                        <a:latin typeface="Cambria Math" panose="02040503050406030204" pitchFamily="18" charset="0"/>
                      </a:rPr>
                      <m:t>=</m:t>
                    </m:r>
                    <m:f>
                      <m:fPr>
                        <m:ctrlPr>
                          <a:rPr lang="tr-TR" sz="2800" i="1">
                            <a:solidFill>
                              <a:schemeClr val="tx1"/>
                            </a:solidFill>
                            <a:latin typeface="Cambria Math" panose="02040503050406030204" pitchFamily="18" charset="0"/>
                          </a:rPr>
                        </m:ctrlPr>
                      </m:fPr>
                      <m:num>
                        <m:r>
                          <a:rPr lang="tr-TR" sz="2800" i="1">
                            <a:solidFill>
                              <a:schemeClr val="tx1"/>
                            </a:solidFill>
                            <a:latin typeface="Cambria Math" panose="02040503050406030204" pitchFamily="18" charset="0"/>
                          </a:rPr>
                          <m:t>𝐿</m:t>
                        </m:r>
                      </m:num>
                      <m:den>
                        <m:sSub>
                          <m:sSubPr>
                            <m:ctrlPr>
                              <a:rPr lang="tr-TR" sz="2800" i="1">
                                <a:solidFill>
                                  <a:schemeClr val="tx1"/>
                                </a:solidFill>
                                <a:latin typeface="Cambria Math" panose="02040503050406030204" pitchFamily="18" charset="0"/>
                              </a:rPr>
                            </m:ctrlPr>
                          </m:sSubPr>
                          <m:e>
                            <m:r>
                              <a:rPr lang="tr-TR" sz="2800" i="1">
                                <a:solidFill>
                                  <a:schemeClr val="tx1"/>
                                </a:solidFill>
                                <a:latin typeface="Cambria Math" panose="02040503050406030204" pitchFamily="18" charset="0"/>
                              </a:rPr>
                              <m:t>𝐷</m:t>
                            </m:r>
                          </m:e>
                          <m:sub>
                            <m:r>
                              <a:rPr lang="tr-TR" sz="2800" b="0" i="1" smtClean="0">
                                <a:solidFill>
                                  <a:schemeClr val="tx1"/>
                                </a:solidFill>
                                <a:latin typeface="Cambria Math" panose="02040503050406030204" pitchFamily="18" charset="0"/>
                              </a:rPr>
                              <m:t>𝑎</m:t>
                            </m:r>
                          </m:sub>
                        </m:sSub>
                      </m:den>
                    </m:f>
                    <m:r>
                      <a:rPr lang="tr-TR" sz="2800" i="1">
                        <a:solidFill>
                          <a:schemeClr val="tx1"/>
                        </a:solidFill>
                        <a:latin typeface="Cambria Math" panose="02040503050406030204" pitchFamily="18" charset="0"/>
                      </a:rPr>
                      <m:t>,</m:t>
                    </m:r>
                    <m:sSub>
                      <m:sSubPr>
                        <m:ctrlPr>
                          <a:rPr lang="tr-TR" sz="2800" i="1">
                            <a:solidFill>
                              <a:schemeClr val="tx1"/>
                            </a:solidFill>
                            <a:latin typeface="Cambria Math" panose="02040503050406030204" pitchFamily="18" charset="0"/>
                          </a:rPr>
                        </m:ctrlPr>
                      </m:sSubPr>
                      <m:e>
                        <m:r>
                          <a:rPr lang="tr-TR" sz="2800" i="1">
                            <a:solidFill>
                              <a:schemeClr val="tx1"/>
                            </a:solidFill>
                            <a:latin typeface="Cambria Math" panose="02040503050406030204" pitchFamily="18" charset="0"/>
                          </a:rPr>
                          <m:t>𝑆</m:t>
                        </m:r>
                      </m:e>
                      <m:sub>
                        <m:r>
                          <a:rPr lang="tr-TR" sz="2800" i="1">
                            <a:solidFill>
                              <a:schemeClr val="tx1"/>
                            </a:solidFill>
                            <a:latin typeface="Cambria Math" panose="02040503050406030204" pitchFamily="18" charset="0"/>
                          </a:rPr>
                          <m:t>4</m:t>
                        </m:r>
                      </m:sub>
                    </m:sSub>
                    <m:r>
                      <a:rPr lang="tr-TR" sz="2800" i="1">
                        <a:solidFill>
                          <a:schemeClr val="tx1"/>
                        </a:solidFill>
                        <a:latin typeface="Cambria Math" panose="02040503050406030204" pitchFamily="18" charset="0"/>
                      </a:rPr>
                      <m:t>=</m:t>
                    </m:r>
                    <m:f>
                      <m:fPr>
                        <m:ctrlPr>
                          <a:rPr lang="tr-TR" sz="2800" i="1">
                            <a:solidFill>
                              <a:schemeClr val="tx1"/>
                            </a:solidFill>
                            <a:latin typeface="Cambria Math" panose="02040503050406030204" pitchFamily="18" charset="0"/>
                          </a:rPr>
                        </m:ctrlPr>
                      </m:fPr>
                      <m:num>
                        <m:r>
                          <a:rPr lang="tr-TR" sz="2800" i="1">
                            <a:solidFill>
                              <a:schemeClr val="tx1"/>
                            </a:solidFill>
                            <a:latin typeface="Cambria Math" panose="02040503050406030204" pitchFamily="18" charset="0"/>
                          </a:rPr>
                          <m:t>𝑊</m:t>
                        </m:r>
                      </m:num>
                      <m:den>
                        <m:sSub>
                          <m:sSubPr>
                            <m:ctrlPr>
                              <a:rPr lang="tr-TR" sz="2800" i="1">
                                <a:solidFill>
                                  <a:schemeClr val="tx1"/>
                                </a:solidFill>
                                <a:latin typeface="Cambria Math" panose="02040503050406030204" pitchFamily="18" charset="0"/>
                              </a:rPr>
                            </m:ctrlPr>
                          </m:sSubPr>
                          <m:e>
                            <m:r>
                              <a:rPr lang="tr-TR" sz="2800" i="1">
                                <a:solidFill>
                                  <a:schemeClr val="tx1"/>
                                </a:solidFill>
                                <a:latin typeface="Cambria Math" panose="02040503050406030204" pitchFamily="18" charset="0"/>
                              </a:rPr>
                              <m:t>𝐷</m:t>
                            </m:r>
                          </m:e>
                          <m:sub>
                            <m:r>
                              <a:rPr lang="tr-TR" sz="2800" b="0" i="1" smtClean="0">
                                <a:solidFill>
                                  <a:schemeClr val="tx1"/>
                                </a:solidFill>
                                <a:latin typeface="Cambria Math" panose="02040503050406030204" pitchFamily="18" charset="0"/>
                              </a:rPr>
                              <m:t>𝑎</m:t>
                            </m:r>
                          </m:sub>
                        </m:sSub>
                      </m:den>
                    </m:f>
                    <m:r>
                      <a:rPr lang="tr-TR" sz="2800" i="1">
                        <a:solidFill>
                          <a:schemeClr val="tx1"/>
                        </a:solidFill>
                        <a:latin typeface="Cambria Math" panose="02040503050406030204" pitchFamily="18" charset="0"/>
                      </a:rPr>
                      <m:t>,</m:t>
                    </m:r>
                    <m:sSub>
                      <m:sSubPr>
                        <m:ctrlPr>
                          <a:rPr lang="tr-TR" sz="2800" i="1">
                            <a:solidFill>
                              <a:schemeClr val="tx1"/>
                            </a:solidFill>
                            <a:latin typeface="Cambria Math" panose="02040503050406030204" pitchFamily="18" charset="0"/>
                          </a:rPr>
                        </m:ctrlPr>
                      </m:sSubPr>
                      <m:e>
                        <m:r>
                          <a:rPr lang="tr-TR" sz="2800" i="1">
                            <a:solidFill>
                              <a:schemeClr val="tx1"/>
                            </a:solidFill>
                            <a:latin typeface="Cambria Math" panose="02040503050406030204" pitchFamily="18" charset="0"/>
                          </a:rPr>
                          <m:t>𝑆</m:t>
                        </m:r>
                      </m:e>
                      <m:sub>
                        <m:r>
                          <a:rPr lang="tr-TR" sz="2800" i="1">
                            <a:solidFill>
                              <a:schemeClr val="tx1"/>
                            </a:solidFill>
                            <a:latin typeface="Cambria Math" panose="02040503050406030204" pitchFamily="18" charset="0"/>
                          </a:rPr>
                          <m:t>5</m:t>
                        </m:r>
                      </m:sub>
                    </m:sSub>
                    <m:r>
                      <a:rPr lang="tr-TR" sz="2800" i="1">
                        <a:solidFill>
                          <a:schemeClr val="tx1"/>
                        </a:solidFill>
                        <a:latin typeface="Cambria Math" panose="02040503050406030204" pitchFamily="18" charset="0"/>
                      </a:rPr>
                      <m:t>=</m:t>
                    </m:r>
                    <m:f>
                      <m:fPr>
                        <m:ctrlPr>
                          <a:rPr lang="tr-TR" sz="2800" i="1">
                            <a:solidFill>
                              <a:schemeClr val="tx1"/>
                            </a:solidFill>
                            <a:latin typeface="Cambria Math" panose="02040503050406030204" pitchFamily="18" charset="0"/>
                          </a:rPr>
                        </m:ctrlPr>
                      </m:fPr>
                      <m:num>
                        <m:r>
                          <a:rPr lang="tr-TR" sz="2800" i="1">
                            <a:solidFill>
                              <a:schemeClr val="tx1"/>
                            </a:solidFill>
                            <a:latin typeface="Cambria Math" panose="02040503050406030204" pitchFamily="18" charset="0"/>
                          </a:rPr>
                          <m:t>𝐽</m:t>
                        </m:r>
                      </m:num>
                      <m:den>
                        <m:sSub>
                          <m:sSubPr>
                            <m:ctrlPr>
                              <a:rPr lang="tr-TR" sz="2800" i="1">
                                <a:solidFill>
                                  <a:schemeClr val="tx1"/>
                                </a:solidFill>
                                <a:latin typeface="Cambria Math" panose="02040503050406030204" pitchFamily="18" charset="0"/>
                              </a:rPr>
                            </m:ctrlPr>
                          </m:sSubPr>
                          <m:e>
                            <m:r>
                              <a:rPr lang="tr-TR" sz="2800" i="1">
                                <a:solidFill>
                                  <a:schemeClr val="tx1"/>
                                </a:solidFill>
                                <a:latin typeface="Cambria Math" panose="02040503050406030204" pitchFamily="18" charset="0"/>
                              </a:rPr>
                              <m:t>𝐷</m:t>
                            </m:r>
                          </m:e>
                          <m:sub>
                            <m:r>
                              <a:rPr lang="tr-TR" sz="2800" b="0" i="1" smtClean="0">
                                <a:solidFill>
                                  <a:schemeClr val="tx1"/>
                                </a:solidFill>
                                <a:latin typeface="Cambria Math" panose="02040503050406030204" pitchFamily="18" charset="0"/>
                              </a:rPr>
                              <m:t>𝑎</m:t>
                            </m:r>
                          </m:sub>
                        </m:sSub>
                      </m:den>
                    </m:f>
                    <m:r>
                      <a:rPr lang="tr-TR" sz="2800" i="1">
                        <a:solidFill>
                          <a:schemeClr val="tx1"/>
                        </a:solidFill>
                        <a:latin typeface="Cambria Math" panose="02040503050406030204" pitchFamily="18" charset="0"/>
                      </a:rPr>
                      <m:t>,</m:t>
                    </m:r>
                    <m:sSub>
                      <m:sSubPr>
                        <m:ctrlPr>
                          <a:rPr lang="tr-TR" sz="2800" i="1">
                            <a:solidFill>
                              <a:schemeClr val="tx1"/>
                            </a:solidFill>
                            <a:latin typeface="Cambria Math" panose="02040503050406030204" pitchFamily="18" charset="0"/>
                          </a:rPr>
                        </m:ctrlPr>
                      </m:sSubPr>
                      <m:e>
                        <m:r>
                          <a:rPr lang="tr-TR" sz="2800" i="1">
                            <a:solidFill>
                              <a:schemeClr val="tx1"/>
                            </a:solidFill>
                            <a:latin typeface="Cambria Math" panose="02040503050406030204" pitchFamily="18" charset="0"/>
                          </a:rPr>
                          <m:t>𝑆</m:t>
                        </m:r>
                      </m:e>
                      <m:sub>
                        <m:r>
                          <a:rPr lang="tr-TR" sz="2800" i="1">
                            <a:solidFill>
                              <a:schemeClr val="tx1"/>
                            </a:solidFill>
                            <a:latin typeface="Cambria Math" panose="02040503050406030204" pitchFamily="18" charset="0"/>
                          </a:rPr>
                          <m:t>6</m:t>
                        </m:r>
                      </m:sub>
                    </m:sSub>
                    <m:r>
                      <a:rPr lang="tr-TR" sz="2800" i="1">
                        <a:solidFill>
                          <a:schemeClr val="tx1"/>
                        </a:solidFill>
                        <a:latin typeface="Cambria Math" panose="02040503050406030204" pitchFamily="18" charset="0"/>
                      </a:rPr>
                      <m:t>=</m:t>
                    </m:r>
                    <m:f>
                      <m:fPr>
                        <m:ctrlPr>
                          <a:rPr lang="tr-TR" sz="2800" i="1">
                            <a:solidFill>
                              <a:schemeClr val="tx1"/>
                            </a:solidFill>
                            <a:latin typeface="Cambria Math" panose="02040503050406030204" pitchFamily="18" charset="0"/>
                          </a:rPr>
                        </m:ctrlPr>
                      </m:fPr>
                      <m:num>
                        <m:r>
                          <a:rPr lang="tr-TR" sz="2800" i="1">
                            <a:solidFill>
                              <a:schemeClr val="tx1"/>
                            </a:solidFill>
                            <a:latin typeface="Cambria Math" panose="02040503050406030204" pitchFamily="18" charset="0"/>
                          </a:rPr>
                          <m:t>𝐻</m:t>
                        </m:r>
                      </m:num>
                      <m:den>
                        <m:sSub>
                          <m:sSubPr>
                            <m:ctrlPr>
                              <a:rPr lang="tr-TR" sz="2800" i="1">
                                <a:solidFill>
                                  <a:schemeClr val="tx1"/>
                                </a:solidFill>
                                <a:latin typeface="Cambria Math" panose="02040503050406030204" pitchFamily="18" charset="0"/>
                              </a:rPr>
                            </m:ctrlPr>
                          </m:sSubPr>
                          <m:e>
                            <m:r>
                              <a:rPr lang="tr-TR" sz="2800" i="1">
                                <a:solidFill>
                                  <a:schemeClr val="tx1"/>
                                </a:solidFill>
                                <a:latin typeface="Cambria Math" panose="02040503050406030204" pitchFamily="18" charset="0"/>
                              </a:rPr>
                              <m:t>𝐷</m:t>
                            </m:r>
                          </m:e>
                          <m:sub>
                            <m:r>
                              <a:rPr lang="tr-TR" sz="2800" b="0" i="1" smtClean="0">
                                <a:solidFill>
                                  <a:schemeClr val="tx1"/>
                                </a:solidFill>
                                <a:latin typeface="Cambria Math" panose="02040503050406030204" pitchFamily="18" charset="0"/>
                              </a:rPr>
                              <m:t>𝑎</m:t>
                            </m:r>
                          </m:sub>
                        </m:sSub>
                      </m:den>
                    </m:f>
                  </m:oMath>
                </a14:m>
                <a:endParaRPr lang="tr-TR" sz="2800" dirty="0">
                  <a:solidFill>
                    <a:schemeClr val="tx1"/>
                  </a:solidFill>
                </a:endParaRPr>
              </a:p>
              <a:p>
                <a:pPr marL="457200" indent="-457200" algn="l" rtl="0">
                  <a:spcBef>
                    <a:spcPts val="0"/>
                  </a:spcBef>
                  <a:spcAft>
                    <a:spcPts val="0"/>
                  </a:spcAft>
                  <a:buFont typeface="Arial" panose="020B0604020202020204" pitchFamily="34" charset="0"/>
                  <a:buChar char="•"/>
                </a:pPr>
                <a:r>
                  <a:rPr lang="tr-TR" sz="2800" dirty="0">
                    <a:solidFill>
                      <a:schemeClr val="bg2">
                        <a:lumMod val="10000"/>
                      </a:schemeClr>
                    </a:solidFill>
                  </a:rPr>
                  <a:t>Karıştırıcının dönüş hızı (n)</a:t>
                </a:r>
              </a:p>
              <a:p>
                <a:pPr marL="457200" indent="-457200" algn="l" rtl="0">
                  <a:spcBef>
                    <a:spcPts val="0"/>
                  </a:spcBef>
                  <a:spcAft>
                    <a:spcPts val="0"/>
                  </a:spcAft>
                  <a:buFont typeface="Arial" panose="020B0604020202020204" pitchFamily="34" charset="0"/>
                  <a:buChar char="•"/>
                </a:pPr>
                <a:r>
                  <a:rPr lang="tr-TR" sz="2800" dirty="0">
                    <a:solidFill>
                      <a:schemeClr val="bg2">
                        <a:lumMod val="10000"/>
                      </a:schemeClr>
                    </a:solidFill>
                  </a:rPr>
                  <a:t>Karıştırıcının çapı (D</a:t>
                </a:r>
                <a:r>
                  <a:rPr lang="tr-TR" sz="2800" baseline="-25000" dirty="0">
                    <a:solidFill>
                      <a:schemeClr val="bg2">
                        <a:lumMod val="10000"/>
                      </a:schemeClr>
                    </a:solidFill>
                  </a:rPr>
                  <a:t>a</a:t>
                </a:r>
                <a:r>
                  <a:rPr lang="tr-TR" sz="2800" dirty="0">
                    <a:solidFill>
                      <a:schemeClr val="bg2">
                        <a:lumMod val="10000"/>
                      </a:schemeClr>
                    </a:solidFill>
                  </a:rPr>
                  <a:t>).</a:t>
                </a:r>
              </a:p>
              <a:p>
                <a:pPr marL="457200" indent="-457200" algn="l" rtl="0">
                  <a:spcBef>
                    <a:spcPts val="0"/>
                  </a:spcBef>
                  <a:spcAft>
                    <a:spcPts val="0"/>
                  </a:spcAft>
                  <a:buFont typeface="Arial" panose="020B0604020202020204" pitchFamily="34" charset="0"/>
                  <a:buChar char="•"/>
                </a:pPr>
                <a:r>
                  <a:rPr lang="tr-TR" sz="2800" dirty="0">
                    <a:solidFill>
                      <a:schemeClr val="bg2">
                        <a:lumMod val="10000"/>
                      </a:schemeClr>
                    </a:solidFill>
                  </a:rPr>
                  <a:t>Sıvının yoğunluğu (</a:t>
                </a:r>
                <a:r>
                  <a:rPr lang="el-GR" sz="2800" i="1" dirty="0">
                    <a:solidFill>
                      <a:schemeClr val="bg2">
                        <a:lumMod val="10000"/>
                      </a:schemeClr>
                    </a:solidFill>
                    <a:cs typeface="Times New Roman" panose="02020603050405020304" pitchFamily="18" charset="0"/>
                  </a:rPr>
                  <a:t>ρ</a:t>
                </a:r>
                <a:r>
                  <a:rPr lang="tr-TR" sz="2800" dirty="0">
                    <a:solidFill>
                      <a:schemeClr val="bg2">
                        <a:lumMod val="10000"/>
                      </a:schemeClr>
                    </a:solidFill>
                  </a:rPr>
                  <a:t>) ve viskozitesi (</a:t>
                </a:r>
                <a:r>
                  <a:rPr lang="tr-TR" sz="2800" dirty="0">
                    <a:solidFill>
                      <a:schemeClr val="bg2">
                        <a:lumMod val="10000"/>
                      </a:schemeClr>
                    </a:solidFill>
                    <a:sym typeface="Symbol" panose="05050102010706020507" pitchFamily="18" charset="2"/>
                  </a:rPr>
                  <a:t></a:t>
                </a:r>
                <a:r>
                  <a:rPr lang="tr-TR" sz="2800" dirty="0">
                    <a:solidFill>
                      <a:schemeClr val="bg2">
                        <a:lumMod val="10000"/>
                      </a:schemeClr>
                    </a:solidFill>
                  </a:rPr>
                  <a:t>).</a:t>
                </a:r>
              </a:p>
              <a:p>
                <a:pPr marL="457200" indent="-457200" algn="l" rtl="0">
                  <a:spcBef>
                    <a:spcPts val="0"/>
                  </a:spcBef>
                  <a:spcAft>
                    <a:spcPts val="0"/>
                  </a:spcAft>
                  <a:buFont typeface="Arial" panose="020B0604020202020204" pitchFamily="34" charset="0"/>
                  <a:buChar char="•"/>
                </a:pPr>
                <a:r>
                  <a:rPr lang="tr-TR" sz="2800" dirty="0">
                    <a:solidFill>
                      <a:schemeClr val="bg2">
                        <a:lumMod val="10000"/>
                      </a:schemeClr>
                    </a:solidFill>
                  </a:rPr>
                  <a:t>Yerçekimi (g).</a:t>
                </a:r>
              </a:p>
              <a:p>
                <a:pPr marL="457200" indent="-457200" algn="l" rtl="0">
                  <a:spcBef>
                    <a:spcPts val="0"/>
                  </a:spcBef>
                  <a:spcAft>
                    <a:spcPts val="0"/>
                  </a:spcAft>
                  <a:buFont typeface="Arial" panose="020B0604020202020204" pitchFamily="34" charset="0"/>
                  <a:buChar char="•"/>
                </a:pPr>
                <a:r>
                  <a:rPr lang="tr-TR" sz="2800" dirty="0">
                    <a:solidFill>
                      <a:schemeClr val="bg2">
                        <a:lumMod val="10000"/>
                      </a:schemeClr>
                    </a:solidFill>
                  </a:rPr>
                  <a:t>Newton yasası gereği boyutsal katsayı (</a:t>
                </a:r>
                <a:r>
                  <a:rPr lang="tr-TR" sz="2800" dirty="0" err="1">
                    <a:solidFill>
                      <a:schemeClr val="bg2">
                        <a:lumMod val="10000"/>
                      </a:schemeClr>
                    </a:solidFill>
                  </a:rPr>
                  <a:t>g</a:t>
                </a:r>
                <a:r>
                  <a:rPr lang="tr-TR" sz="2800" baseline="-25000" dirty="0" err="1">
                    <a:solidFill>
                      <a:schemeClr val="bg2">
                        <a:lumMod val="10000"/>
                      </a:schemeClr>
                    </a:solidFill>
                  </a:rPr>
                  <a:t>c</a:t>
                </a:r>
                <a:r>
                  <a:rPr lang="tr-TR" sz="2800" dirty="0">
                    <a:solidFill>
                      <a:schemeClr val="bg2">
                        <a:lumMod val="10000"/>
                      </a:schemeClr>
                    </a:solidFill>
                  </a:rPr>
                  <a:t>).</a:t>
                </a:r>
              </a:p>
              <a:p>
                <a:pPr marL="457200" indent="-457200" algn="l" rtl="0">
                  <a:lnSpc>
                    <a:spcPct val="170000"/>
                  </a:lnSpc>
                  <a:buFont typeface="Arial" panose="020B0604020202020204" pitchFamily="34" charset="0"/>
                  <a:buChar char="•"/>
                </a:pPr>
                <a:endParaRPr lang="tr-TR" sz="28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1" y="1300766"/>
                <a:ext cx="10515600" cy="5267459"/>
              </a:xfrm>
              <a:blipFill>
                <a:blip r:embed="rId2"/>
                <a:stretch>
                  <a:fillRect l="-1043" b="-579"/>
                </a:stretch>
              </a:blipFill>
            </p:spPr>
            <p:txBody>
              <a:bodyPr/>
              <a:lstStyle/>
              <a:p>
                <a:r>
                  <a:rPr lang="tr-TR">
                    <a:noFill/>
                  </a:rPr>
                  <a:t> </a:t>
                </a:r>
              </a:p>
            </p:txBody>
          </p:sp>
        </mc:Fallback>
      </mc:AlternateContent>
    </p:spTree>
    <p:extLst>
      <p:ext uri="{BB962C8B-B14F-4D97-AF65-F5344CB8AC3E}">
        <p14:creationId xmlns:p14="http://schemas.microsoft.com/office/powerpoint/2010/main" val="2501703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altLang="ar-SY" i="1" dirty="0"/>
              <a:t>Karıştırıcı Tanklarda Güç Gereksinimi</a:t>
            </a:r>
            <a:endParaRPr lang="en-US" b="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1" y="1300766"/>
                <a:ext cx="10515600" cy="5267459"/>
              </a:xfrm>
            </p:spPr>
            <p:txBody>
              <a:bodyPr>
                <a:normAutofit lnSpcReduction="10000"/>
              </a:bodyPr>
              <a:lstStyle/>
              <a:p>
                <a:pPr marL="457200" indent="-457200" algn="l" rtl="0">
                  <a:lnSpc>
                    <a:spcPct val="160000"/>
                  </a:lnSpc>
                  <a:spcBef>
                    <a:spcPts val="0"/>
                  </a:spcBef>
                  <a:spcAft>
                    <a:spcPts val="600"/>
                  </a:spcAft>
                  <a:buFont typeface="Arial" panose="020B0604020202020204" pitchFamily="34" charset="0"/>
                  <a:buChar char="•"/>
                </a:pPr>
                <a:r>
                  <a:rPr lang="tr-TR" sz="2800" dirty="0">
                    <a:solidFill>
                      <a:srgbClr val="FF0000"/>
                    </a:solidFill>
                  </a:rPr>
                  <a:t>P gücü </a:t>
                </a:r>
                <a:r>
                  <a:rPr lang="tr-TR" sz="2800" dirty="0">
                    <a:solidFill>
                      <a:schemeClr val="tx1"/>
                    </a:solidFill>
                  </a:rPr>
                  <a:t>şekil faktörleri ihmal edilerek ve sıvının Newton yasasına uyduğu kabul edilerek </a:t>
                </a:r>
                <a:r>
                  <a:rPr lang="tr-TR" sz="2800" dirty="0">
                    <a:solidFill>
                      <a:srgbClr val="0070C0"/>
                    </a:solidFill>
                  </a:rPr>
                  <a:t>diğer değişkenlerin </a:t>
                </a:r>
                <a:r>
                  <a:rPr lang="tr-TR" sz="2800" dirty="0">
                    <a:solidFill>
                      <a:schemeClr val="tx1"/>
                    </a:solidFill>
                  </a:rPr>
                  <a:t>bir işlevidir ve </a:t>
                </a:r>
                <a:r>
                  <a:rPr lang="tr-TR" sz="2800" dirty="0" err="1">
                    <a:solidFill>
                      <a:srgbClr val="FF0000"/>
                    </a:solidFill>
                  </a:rPr>
                  <a:t>kgm</a:t>
                </a:r>
                <a:r>
                  <a:rPr lang="tr-TR" sz="2800" dirty="0">
                    <a:solidFill>
                      <a:srgbClr val="FF0000"/>
                    </a:solidFill>
                  </a:rPr>
                  <a:t>/</a:t>
                </a:r>
                <a:r>
                  <a:rPr lang="tr-TR" sz="2800" dirty="0" err="1">
                    <a:solidFill>
                      <a:srgbClr val="FF0000"/>
                    </a:solidFill>
                  </a:rPr>
                  <a:t>sn</a:t>
                </a:r>
                <a:r>
                  <a:rPr lang="tr-TR" sz="2800" dirty="0">
                    <a:solidFill>
                      <a:schemeClr val="tx1"/>
                    </a:solidFill>
                  </a:rPr>
                  <a:t> olarak aşağıdaki gibi gösterilir.</a:t>
                </a:r>
              </a:p>
              <a:p>
                <a:pPr algn="l" rtl="0">
                  <a:lnSpc>
                    <a:spcPct val="160000"/>
                  </a:lnSpc>
                  <a:spcBef>
                    <a:spcPts val="0"/>
                  </a:spcBef>
                  <a:spcAft>
                    <a:spcPts val="600"/>
                  </a:spcAft>
                </a:pPr>
                <a14:m>
                  <m:oMathPara xmlns:m="http://schemas.openxmlformats.org/officeDocument/2006/math">
                    <m:oMathParaPr>
                      <m:jc m:val="center"/>
                    </m:oMathParaPr>
                    <m:oMath xmlns:m="http://schemas.openxmlformats.org/officeDocument/2006/math">
                      <m:r>
                        <m:rPr>
                          <m:sty m:val="p"/>
                        </m:rPr>
                        <a:rPr lang="tr-TR" sz="2800" b="0" i="0" smtClean="0">
                          <a:solidFill>
                            <a:schemeClr val="tx1"/>
                          </a:solidFill>
                          <a:latin typeface="Cambria Math" panose="02040503050406030204" pitchFamily="18" charset="0"/>
                        </a:rPr>
                        <m:t>P</m:t>
                      </m:r>
                      <m:r>
                        <a:rPr lang="tr-TR" sz="2800" b="0" i="0" smtClean="0">
                          <a:solidFill>
                            <a:schemeClr val="tx1"/>
                          </a:solidFill>
                          <a:latin typeface="Cambria Math" panose="02040503050406030204" pitchFamily="18" charset="0"/>
                        </a:rPr>
                        <m:t>=</m:t>
                      </m:r>
                      <m:r>
                        <m:rPr>
                          <m:sty m:val="p"/>
                        </m:rPr>
                        <a:rPr lang="el-GR" sz="2800" b="0" i="1" smtClean="0">
                          <a:solidFill>
                            <a:schemeClr val="tx1"/>
                          </a:solidFill>
                          <a:latin typeface="Cambria Math" panose="02040503050406030204" pitchFamily="18" charset="0"/>
                          <a:ea typeface="Cambria Math" panose="02040503050406030204" pitchFamily="18" charset="0"/>
                        </a:rPr>
                        <m:t>ψ</m:t>
                      </m:r>
                      <m:r>
                        <a:rPr lang="tr-TR" sz="2800" b="0" i="1" smtClean="0">
                          <a:solidFill>
                            <a:schemeClr val="tx1"/>
                          </a:solidFill>
                          <a:latin typeface="Cambria Math" panose="02040503050406030204" pitchFamily="18" charset="0"/>
                          <a:ea typeface="Cambria Math" panose="02040503050406030204" pitchFamily="18" charset="0"/>
                        </a:rPr>
                        <m:t>(</m:t>
                      </m:r>
                      <m:r>
                        <m:rPr>
                          <m:sty m:val="p"/>
                        </m:rPr>
                        <a:rPr lang="tr-TR" sz="2800" b="0" i="0" smtClean="0">
                          <a:solidFill>
                            <a:schemeClr val="tx1"/>
                          </a:solidFill>
                          <a:latin typeface="Cambria Math" panose="02040503050406030204" pitchFamily="18" charset="0"/>
                          <a:ea typeface="Cambria Math" panose="02040503050406030204" pitchFamily="18" charset="0"/>
                        </a:rPr>
                        <m:t>n</m:t>
                      </m:r>
                      <m:r>
                        <a:rPr lang="tr-TR" sz="2800" b="0" i="0" smtClean="0">
                          <a:solidFill>
                            <a:schemeClr val="tx1"/>
                          </a:solidFill>
                          <a:latin typeface="Cambria Math" panose="02040503050406030204" pitchFamily="18" charset="0"/>
                          <a:ea typeface="Cambria Math" panose="02040503050406030204" pitchFamily="18" charset="0"/>
                        </a:rPr>
                        <m:t>, </m:t>
                      </m:r>
                      <m:sSub>
                        <m:sSubPr>
                          <m:ctrlPr>
                            <a:rPr lang="tr-TR" sz="2800" b="0" i="1" smtClean="0">
                              <a:solidFill>
                                <a:schemeClr val="tx1"/>
                              </a:solidFill>
                              <a:latin typeface="Cambria Math" panose="02040503050406030204" pitchFamily="18" charset="0"/>
                              <a:ea typeface="Cambria Math" panose="02040503050406030204" pitchFamily="18" charset="0"/>
                            </a:rPr>
                          </m:ctrlPr>
                        </m:sSubPr>
                        <m:e>
                          <m:r>
                            <m:rPr>
                              <m:sty m:val="p"/>
                            </m:rPr>
                            <a:rPr lang="tr-TR" sz="2800" b="0" i="0" smtClean="0">
                              <a:solidFill>
                                <a:schemeClr val="tx1"/>
                              </a:solidFill>
                              <a:latin typeface="Cambria Math" panose="02040503050406030204" pitchFamily="18" charset="0"/>
                              <a:ea typeface="Cambria Math" panose="02040503050406030204" pitchFamily="18" charset="0"/>
                            </a:rPr>
                            <m:t>D</m:t>
                          </m:r>
                        </m:e>
                        <m:sub>
                          <m:r>
                            <a:rPr lang="tr-TR" sz="2800" b="0" i="1" smtClean="0">
                              <a:solidFill>
                                <a:schemeClr val="tx1"/>
                              </a:solidFill>
                              <a:latin typeface="Cambria Math" panose="02040503050406030204" pitchFamily="18" charset="0"/>
                              <a:ea typeface="Cambria Math" panose="02040503050406030204" pitchFamily="18" charset="0"/>
                            </a:rPr>
                            <m:t>𝑎</m:t>
                          </m:r>
                        </m:sub>
                      </m:sSub>
                      <m:r>
                        <a:rPr lang="tr-TR" sz="2800" b="0" i="1" smtClean="0">
                          <a:solidFill>
                            <a:schemeClr val="tx1"/>
                          </a:solidFill>
                          <a:latin typeface="Cambria Math" panose="02040503050406030204" pitchFamily="18" charset="0"/>
                          <a:ea typeface="Cambria Math" panose="02040503050406030204" pitchFamily="18" charset="0"/>
                        </a:rPr>
                        <m:t>,</m:t>
                      </m:r>
                      <m:sSub>
                        <m:sSubPr>
                          <m:ctrlPr>
                            <a:rPr lang="tr-TR" sz="2800" i="1">
                              <a:solidFill>
                                <a:schemeClr val="tx1"/>
                              </a:solidFill>
                              <a:latin typeface="Cambria Math" panose="02040503050406030204" pitchFamily="18" charset="0"/>
                              <a:ea typeface="Cambria Math" panose="02040503050406030204" pitchFamily="18" charset="0"/>
                            </a:rPr>
                          </m:ctrlPr>
                        </m:sSubPr>
                        <m:e>
                          <m:r>
                            <m:rPr>
                              <m:sty m:val="p"/>
                            </m:rPr>
                            <a:rPr lang="tr-TR" sz="2800" b="0" i="0" smtClean="0">
                              <a:solidFill>
                                <a:schemeClr val="tx1"/>
                              </a:solidFill>
                              <a:latin typeface="Cambria Math" panose="02040503050406030204" pitchFamily="18" charset="0"/>
                              <a:ea typeface="Cambria Math" panose="02040503050406030204" pitchFamily="18" charset="0"/>
                            </a:rPr>
                            <m:t>g</m:t>
                          </m:r>
                        </m:e>
                        <m:sub>
                          <m:r>
                            <m:rPr>
                              <m:sty m:val="p"/>
                            </m:rPr>
                            <a:rPr lang="tr-TR" sz="2800" b="0" i="0" smtClean="0">
                              <a:solidFill>
                                <a:schemeClr val="tx1"/>
                              </a:solidFill>
                              <a:latin typeface="Cambria Math" panose="02040503050406030204" pitchFamily="18" charset="0"/>
                              <a:ea typeface="Cambria Math" panose="02040503050406030204" pitchFamily="18" charset="0"/>
                            </a:rPr>
                            <m:t>c</m:t>
                          </m:r>
                        </m:sub>
                      </m:sSub>
                      <m:r>
                        <a:rPr lang="tr-TR" sz="2800" i="1">
                          <a:solidFill>
                            <a:schemeClr val="tx1"/>
                          </a:solidFill>
                          <a:latin typeface="Cambria Math" panose="02040503050406030204" pitchFamily="18" charset="0"/>
                          <a:ea typeface="Cambria Math" panose="02040503050406030204" pitchFamily="18" charset="0"/>
                        </a:rPr>
                        <m:t>,</m:t>
                      </m:r>
                      <m:r>
                        <a:rPr lang="tr-TR" sz="2800" i="1" smtClean="0">
                          <a:solidFill>
                            <a:schemeClr val="tx1"/>
                          </a:solidFill>
                          <a:latin typeface="Cambria Math" panose="02040503050406030204" pitchFamily="18" charset="0"/>
                          <a:ea typeface="Cambria Math" panose="02040503050406030204" pitchFamily="18" charset="0"/>
                        </a:rPr>
                        <m:t>𝜇</m:t>
                      </m:r>
                      <m:r>
                        <a:rPr lang="tr-TR" sz="2800" i="1">
                          <a:solidFill>
                            <a:schemeClr val="tx1"/>
                          </a:solidFill>
                          <a:latin typeface="Cambria Math" panose="02040503050406030204" pitchFamily="18" charset="0"/>
                          <a:ea typeface="Cambria Math" panose="02040503050406030204" pitchFamily="18" charset="0"/>
                        </a:rPr>
                        <m:t>,</m:t>
                      </m:r>
                      <m:r>
                        <m:rPr>
                          <m:sty m:val="p"/>
                        </m:rPr>
                        <a:rPr lang="tr-TR" sz="2800" b="0" i="0" smtClean="0">
                          <a:solidFill>
                            <a:schemeClr val="tx1"/>
                          </a:solidFill>
                          <a:latin typeface="Cambria Math" panose="02040503050406030204" pitchFamily="18" charset="0"/>
                          <a:ea typeface="Cambria Math" panose="02040503050406030204" pitchFamily="18" charset="0"/>
                        </a:rPr>
                        <m:t>g</m:t>
                      </m:r>
                      <m:r>
                        <a:rPr lang="tr-TR" sz="2800" b="0" i="1" smtClean="0">
                          <a:solidFill>
                            <a:schemeClr val="tx1"/>
                          </a:solidFill>
                          <a:latin typeface="Cambria Math" panose="02040503050406030204" pitchFamily="18" charset="0"/>
                          <a:ea typeface="Cambria Math" panose="02040503050406030204" pitchFamily="18" charset="0"/>
                        </a:rPr>
                        <m:t>,</m:t>
                      </m:r>
                      <m:r>
                        <a:rPr lang="tr-TR" sz="2800" b="0" i="1" smtClean="0">
                          <a:solidFill>
                            <a:schemeClr val="tx1"/>
                          </a:solidFill>
                          <a:latin typeface="Cambria Math" panose="02040503050406030204" pitchFamily="18" charset="0"/>
                          <a:ea typeface="Cambria Math" panose="02040503050406030204" pitchFamily="18" charset="0"/>
                        </a:rPr>
                        <m:t>𝜌</m:t>
                      </m:r>
                      <m:r>
                        <a:rPr lang="tr-TR" sz="2800" b="0" i="1" smtClean="0">
                          <a:solidFill>
                            <a:schemeClr val="tx1"/>
                          </a:solidFill>
                          <a:latin typeface="Cambria Math" panose="02040503050406030204" pitchFamily="18" charset="0"/>
                          <a:ea typeface="Cambria Math" panose="02040503050406030204" pitchFamily="18" charset="0"/>
                        </a:rPr>
                        <m:t>)</m:t>
                      </m:r>
                    </m:oMath>
                  </m:oMathPara>
                </a14:m>
                <a:endParaRPr lang="tr-TR" sz="2800" dirty="0">
                  <a:solidFill>
                    <a:schemeClr val="tx1"/>
                  </a:solidFill>
                </a:endParaRPr>
              </a:p>
              <a:p>
                <a:pPr marL="457200" indent="-457200" algn="l" rtl="0">
                  <a:lnSpc>
                    <a:spcPct val="160000"/>
                  </a:lnSpc>
                  <a:spcBef>
                    <a:spcPts val="0"/>
                  </a:spcBef>
                  <a:spcAft>
                    <a:spcPts val="600"/>
                  </a:spcAft>
                  <a:buFont typeface="Arial" panose="020B0604020202020204" pitchFamily="34" charset="0"/>
                  <a:buChar char="•"/>
                </a:pPr>
                <a:r>
                  <a:rPr lang="tr-TR" sz="2800" dirty="0">
                    <a:solidFill>
                      <a:schemeClr val="tx1"/>
                    </a:solidFill>
                  </a:rPr>
                  <a:t>Boyutsal analiz yöntemlerine göre bu eşitlik şöyle yazılabilir.</a:t>
                </a:r>
              </a:p>
              <a:p>
                <a:pPr algn="l" rtl="0">
                  <a:lnSpc>
                    <a:spcPct val="160000"/>
                  </a:lnSpc>
                  <a:spcBef>
                    <a:spcPts val="0"/>
                  </a:spcBef>
                  <a:spcAft>
                    <a:spcPts val="600"/>
                  </a:spcAft>
                </a:pPr>
                <a14:m>
                  <m:oMathPara xmlns:m="http://schemas.openxmlformats.org/officeDocument/2006/math">
                    <m:oMathParaPr>
                      <m:jc m:val="center"/>
                    </m:oMathParaPr>
                    <m:oMath xmlns:m="http://schemas.openxmlformats.org/officeDocument/2006/math">
                      <m:f>
                        <m:fPr>
                          <m:ctrlPr>
                            <a:rPr lang="tr-TR" sz="2800" i="1" smtClean="0">
                              <a:solidFill>
                                <a:schemeClr val="tx1"/>
                              </a:solidFill>
                              <a:latin typeface="Cambria Math" panose="02040503050406030204" pitchFamily="18" charset="0"/>
                            </a:rPr>
                          </m:ctrlPr>
                        </m:fPr>
                        <m:num>
                          <m:r>
                            <a:rPr lang="tr-TR" sz="2800" b="0" i="1" smtClean="0">
                              <a:solidFill>
                                <a:schemeClr val="tx1"/>
                              </a:solidFill>
                              <a:latin typeface="Cambria Math" panose="02040503050406030204" pitchFamily="18" charset="0"/>
                            </a:rPr>
                            <m:t>𝑃</m:t>
                          </m:r>
                          <m:r>
                            <a:rPr lang="tr-TR" sz="2800" b="0" i="1" smtClean="0">
                              <a:solidFill>
                                <a:schemeClr val="tx1"/>
                              </a:solidFill>
                              <a:latin typeface="Cambria Math" panose="02040503050406030204" pitchFamily="18" charset="0"/>
                            </a:rPr>
                            <m:t>. </m:t>
                          </m:r>
                          <m:sSub>
                            <m:sSubPr>
                              <m:ctrlPr>
                                <a:rPr lang="tr-TR" sz="2800" b="0" i="1" smtClean="0">
                                  <a:solidFill>
                                    <a:schemeClr val="tx1"/>
                                  </a:solidFill>
                                  <a:latin typeface="Cambria Math" panose="02040503050406030204" pitchFamily="18" charset="0"/>
                                </a:rPr>
                              </m:ctrlPr>
                            </m:sSubPr>
                            <m:e>
                              <m:r>
                                <a:rPr lang="tr-TR" sz="2800" b="0" i="1" smtClean="0">
                                  <a:solidFill>
                                    <a:schemeClr val="tx1"/>
                                  </a:solidFill>
                                  <a:latin typeface="Cambria Math" panose="02040503050406030204" pitchFamily="18" charset="0"/>
                                </a:rPr>
                                <m:t>𝑔</m:t>
                              </m:r>
                            </m:e>
                            <m:sub>
                              <m:r>
                                <a:rPr lang="tr-TR" sz="2800" b="0" i="1" smtClean="0">
                                  <a:solidFill>
                                    <a:schemeClr val="tx1"/>
                                  </a:solidFill>
                                  <a:latin typeface="Cambria Math" panose="02040503050406030204" pitchFamily="18" charset="0"/>
                                </a:rPr>
                                <m:t>𝑐</m:t>
                              </m:r>
                            </m:sub>
                          </m:sSub>
                        </m:num>
                        <m:den>
                          <m:sSup>
                            <m:sSupPr>
                              <m:ctrlPr>
                                <a:rPr lang="tr-TR" sz="2800" i="1" smtClean="0">
                                  <a:solidFill>
                                    <a:schemeClr val="tx1"/>
                                  </a:solidFill>
                                  <a:latin typeface="Cambria Math" panose="02040503050406030204" pitchFamily="18" charset="0"/>
                                </a:rPr>
                              </m:ctrlPr>
                            </m:sSupPr>
                            <m:e>
                              <m:r>
                                <a:rPr lang="tr-TR" sz="2800" b="0" i="1" smtClean="0">
                                  <a:solidFill>
                                    <a:schemeClr val="tx1"/>
                                  </a:solidFill>
                                  <a:latin typeface="Cambria Math" panose="02040503050406030204" pitchFamily="18" charset="0"/>
                                </a:rPr>
                                <m:t>𝑛</m:t>
                              </m:r>
                            </m:e>
                            <m:sup>
                              <m:r>
                                <a:rPr lang="tr-TR" sz="2800" b="0" i="1" smtClean="0">
                                  <a:solidFill>
                                    <a:schemeClr val="tx1"/>
                                  </a:solidFill>
                                  <a:latin typeface="Cambria Math" panose="02040503050406030204" pitchFamily="18" charset="0"/>
                                </a:rPr>
                                <m:t>3</m:t>
                              </m:r>
                            </m:sup>
                          </m:sSup>
                          <m:sSubSup>
                            <m:sSubSupPr>
                              <m:ctrlPr>
                                <a:rPr lang="tr-TR" sz="2800" i="1" smtClean="0">
                                  <a:solidFill>
                                    <a:schemeClr val="tx1"/>
                                  </a:solidFill>
                                  <a:latin typeface="Cambria Math" panose="02040503050406030204" pitchFamily="18" charset="0"/>
                                </a:rPr>
                              </m:ctrlPr>
                            </m:sSubSupPr>
                            <m:e>
                              <m:r>
                                <a:rPr lang="tr-TR" sz="2800" b="0" i="1" smtClean="0">
                                  <a:solidFill>
                                    <a:schemeClr val="tx1"/>
                                  </a:solidFill>
                                  <a:latin typeface="Cambria Math" panose="02040503050406030204" pitchFamily="18" charset="0"/>
                                </a:rPr>
                                <m:t>𝐷</m:t>
                              </m:r>
                            </m:e>
                            <m:sub>
                              <m:r>
                                <a:rPr lang="tr-TR" sz="2800" b="0" i="1" smtClean="0">
                                  <a:solidFill>
                                    <a:schemeClr val="tx1"/>
                                  </a:solidFill>
                                  <a:latin typeface="Cambria Math" panose="02040503050406030204" pitchFamily="18" charset="0"/>
                                </a:rPr>
                                <m:t>𝑎</m:t>
                              </m:r>
                            </m:sub>
                            <m:sup>
                              <m:r>
                                <a:rPr lang="tr-TR" sz="2800" b="0" i="1" smtClean="0">
                                  <a:solidFill>
                                    <a:schemeClr val="tx1"/>
                                  </a:solidFill>
                                  <a:latin typeface="Cambria Math" panose="02040503050406030204" pitchFamily="18" charset="0"/>
                                </a:rPr>
                                <m:t>5</m:t>
                              </m:r>
                            </m:sup>
                          </m:sSubSup>
                          <m:r>
                            <a:rPr lang="tr-TR" sz="2800" i="1" smtClean="0">
                              <a:solidFill>
                                <a:schemeClr val="tx1"/>
                              </a:solidFill>
                              <a:latin typeface="Cambria Math" panose="02040503050406030204" pitchFamily="18" charset="0"/>
                              <a:ea typeface="Cambria Math" panose="02040503050406030204" pitchFamily="18" charset="0"/>
                            </a:rPr>
                            <m:t>𝜌</m:t>
                          </m:r>
                        </m:den>
                      </m:f>
                      <m:r>
                        <a:rPr lang="tr-TR" sz="2800" b="0" i="1" smtClean="0">
                          <a:solidFill>
                            <a:schemeClr val="tx1"/>
                          </a:solidFill>
                          <a:latin typeface="Cambria Math" panose="02040503050406030204" pitchFamily="18" charset="0"/>
                        </a:rPr>
                        <m:t>=</m:t>
                      </m:r>
                      <m:r>
                        <m:rPr>
                          <m:sty m:val="p"/>
                        </m:rPr>
                        <a:rPr lang="el-GR" sz="2800" i="1">
                          <a:solidFill>
                            <a:schemeClr val="tx1"/>
                          </a:solidFill>
                          <a:latin typeface="Cambria Math" panose="02040503050406030204" pitchFamily="18" charset="0"/>
                          <a:ea typeface="Cambria Math" panose="02040503050406030204" pitchFamily="18" charset="0"/>
                        </a:rPr>
                        <m:t>ψ</m:t>
                      </m:r>
                      <m:r>
                        <a:rPr lang="tr-TR" sz="2800" i="1">
                          <a:solidFill>
                            <a:schemeClr val="tx1"/>
                          </a:solidFill>
                          <a:latin typeface="Cambria Math" panose="02040503050406030204" pitchFamily="18" charset="0"/>
                          <a:ea typeface="Cambria Math" panose="02040503050406030204" pitchFamily="18" charset="0"/>
                        </a:rPr>
                        <m:t>(</m:t>
                      </m:r>
                      <m:f>
                        <m:fPr>
                          <m:ctrlPr>
                            <a:rPr lang="tr-TR" sz="2800" i="1" smtClean="0">
                              <a:solidFill>
                                <a:schemeClr val="tx1"/>
                              </a:solidFill>
                              <a:latin typeface="Cambria Math" panose="02040503050406030204" pitchFamily="18" charset="0"/>
                              <a:ea typeface="Cambria Math" panose="02040503050406030204" pitchFamily="18" charset="0"/>
                            </a:rPr>
                          </m:ctrlPr>
                        </m:fPr>
                        <m:num>
                          <m:r>
                            <a:rPr lang="tr-TR" sz="2800" b="0" i="1" smtClean="0">
                              <a:solidFill>
                                <a:schemeClr val="tx1"/>
                              </a:solidFill>
                              <a:latin typeface="Cambria Math" panose="02040503050406030204" pitchFamily="18" charset="0"/>
                              <a:ea typeface="Cambria Math" panose="02040503050406030204" pitchFamily="18" charset="0"/>
                            </a:rPr>
                            <m:t>𝑛</m:t>
                          </m:r>
                          <m:sSubSup>
                            <m:sSubSupPr>
                              <m:ctrlPr>
                                <a:rPr lang="tr-TR" sz="2800" b="0" i="1" smtClean="0">
                                  <a:solidFill>
                                    <a:schemeClr val="tx1"/>
                                  </a:solidFill>
                                  <a:latin typeface="Cambria Math" panose="02040503050406030204" pitchFamily="18" charset="0"/>
                                  <a:ea typeface="Cambria Math" panose="02040503050406030204" pitchFamily="18" charset="0"/>
                                </a:rPr>
                              </m:ctrlPr>
                            </m:sSubSupPr>
                            <m:e>
                              <m:r>
                                <a:rPr lang="tr-TR" sz="2800" b="0" i="1" smtClean="0">
                                  <a:solidFill>
                                    <a:schemeClr val="tx1"/>
                                  </a:solidFill>
                                  <a:latin typeface="Cambria Math" panose="02040503050406030204" pitchFamily="18" charset="0"/>
                                  <a:ea typeface="Cambria Math" panose="02040503050406030204" pitchFamily="18" charset="0"/>
                                </a:rPr>
                                <m:t>𝐷</m:t>
                              </m:r>
                            </m:e>
                            <m:sub>
                              <m:r>
                                <a:rPr lang="tr-TR" sz="2800" b="0" i="1" smtClean="0">
                                  <a:solidFill>
                                    <a:schemeClr val="tx1"/>
                                  </a:solidFill>
                                  <a:latin typeface="Cambria Math" panose="02040503050406030204" pitchFamily="18" charset="0"/>
                                  <a:ea typeface="Cambria Math" panose="02040503050406030204" pitchFamily="18" charset="0"/>
                                </a:rPr>
                                <m:t>𝑎</m:t>
                              </m:r>
                            </m:sub>
                            <m:sup>
                              <m:r>
                                <a:rPr lang="tr-TR" sz="2800" b="0" i="1" smtClean="0">
                                  <a:solidFill>
                                    <a:schemeClr val="tx1"/>
                                  </a:solidFill>
                                  <a:latin typeface="Cambria Math" panose="02040503050406030204" pitchFamily="18" charset="0"/>
                                  <a:ea typeface="Cambria Math" panose="02040503050406030204" pitchFamily="18" charset="0"/>
                                </a:rPr>
                                <m:t>2</m:t>
                              </m:r>
                            </m:sup>
                          </m:sSubSup>
                          <m:r>
                            <a:rPr lang="tr-TR" sz="2800" b="0" i="1" smtClean="0">
                              <a:solidFill>
                                <a:schemeClr val="tx1"/>
                              </a:solidFill>
                              <a:latin typeface="Cambria Math" panose="02040503050406030204" pitchFamily="18" charset="0"/>
                              <a:ea typeface="Cambria Math" panose="02040503050406030204" pitchFamily="18" charset="0"/>
                            </a:rPr>
                            <m:t>𝜌</m:t>
                          </m:r>
                        </m:num>
                        <m:den>
                          <m:r>
                            <a:rPr lang="tr-TR" sz="2800" i="1" smtClean="0">
                              <a:solidFill>
                                <a:schemeClr val="tx1"/>
                              </a:solidFill>
                              <a:latin typeface="Cambria Math" panose="02040503050406030204" pitchFamily="18" charset="0"/>
                              <a:ea typeface="Cambria Math" panose="02040503050406030204" pitchFamily="18" charset="0"/>
                            </a:rPr>
                            <m:t>𝜇</m:t>
                          </m:r>
                        </m:den>
                      </m:f>
                      <m:r>
                        <a:rPr lang="tr-TR" sz="2800" b="0" i="0" smtClean="0">
                          <a:solidFill>
                            <a:schemeClr val="tx1"/>
                          </a:solidFill>
                          <a:latin typeface="Cambria Math" panose="02040503050406030204" pitchFamily="18" charset="0"/>
                          <a:ea typeface="Cambria Math" panose="02040503050406030204" pitchFamily="18" charset="0"/>
                        </a:rPr>
                        <m:t>,</m:t>
                      </m:r>
                      <m:f>
                        <m:fPr>
                          <m:ctrlPr>
                            <a:rPr lang="tr-TR" sz="2800" b="0" i="1" smtClean="0">
                              <a:solidFill>
                                <a:schemeClr val="tx1"/>
                              </a:solidFill>
                              <a:latin typeface="Cambria Math" panose="02040503050406030204" pitchFamily="18" charset="0"/>
                              <a:ea typeface="Cambria Math" panose="02040503050406030204" pitchFamily="18" charset="0"/>
                            </a:rPr>
                          </m:ctrlPr>
                        </m:fPr>
                        <m:num>
                          <m:sSup>
                            <m:sSupPr>
                              <m:ctrlPr>
                                <a:rPr lang="tr-TR" sz="2800" b="0" i="1" smtClean="0">
                                  <a:solidFill>
                                    <a:schemeClr val="tx1"/>
                                  </a:solidFill>
                                  <a:latin typeface="Cambria Math" panose="02040503050406030204" pitchFamily="18" charset="0"/>
                                  <a:ea typeface="Cambria Math" panose="02040503050406030204" pitchFamily="18" charset="0"/>
                                </a:rPr>
                              </m:ctrlPr>
                            </m:sSupPr>
                            <m:e>
                              <m:r>
                                <a:rPr lang="tr-TR" sz="2800" b="0" i="1" smtClean="0">
                                  <a:solidFill>
                                    <a:schemeClr val="tx1"/>
                                  </a:solidFill>
                                  <a:latin typeface="Cambria Math" panose="02040503050406030204" pitchFamily="18" charset="0"/>
                                  <a:ea typeface="Cambria Math" panose="02040503050406030204" pitchFamily="18" charset="0"/>
                                </a:rPr>
                                <m:t>𝑛</m:t>
                              </m:r>
                            </m:e>
                            <m:sup>
                              <m:r>
                                <a:rPr lang="tr-TR" sz="2800" b="0" i="1" smtClean="0">
                                  <a:solidFill>
                                    <a:schemeClr val="tx1"/>
                                  </a:solidFill>
                                  <a:latin typeface="Cambria Math" panose="02040503050406030204" pitchFamily="18" charset="0"/>
                                  <a:ea typeface="Cambria Math" panose="02040503050406030204" pitchFamily="18" charset="0"/>
                                </a:rPr>
                                <m:t>2</m:t>
                              </m:r>
                            </m:sup>
                          </m:sSup>
                          <m:sSub>
                            <m:sSubPr>
                              <m:ctrlPr>
                                <a:rPr lang="tr-TR" sz="2800" b="0" i="1" smtClean="0">
                                  <a:solidFill>
                                    <a:schemeClr val="tx1"/>
                                  </a:solidFill>
                                  <a:latin typeface="Cambria Math" panose="02040503050406030204" pitchFamily="18" charset="0"/>
                                  <a:ea typeface="Cambria Math" panose="02040503050406030204" pitchFamily="18" charset="0"/>
                                </a:rPr>
                              </m:ctrlPr>
                            </m:sSubPr>
                            <m:e>
                              <m:r>
                                <a:rPr lang="tr-TR" sz="2800" b="0" i="1" smtClean="0">
                                  <a:solidFill>
                                    <a:schemeClr val="tx1"/>
                                  </a:solidFill>
                                  <a:latin typeface="Cambria Math" panose="02040503050406030204" pitchFamily="18" charset="0"/>
                                  <a:ea typeface="Cambria Math" panose="02040503050406030204" pitchFamily="18" charset="0"/>
                                </a:rPr>
                                <m:t>𝐷</m:t>
                              </m:r>
                            </m:e>
                            <m:sub>
                              <m:r>
                                <a:rPr lang="tr-TR" sz="2800" b="0" i="1" smtClean="0">
                                  <a:solidFill>
                                    <a:schemeClr val="tx1"/>
                                  </a:solidFill>
                                  <a:latin typeface="Cambria Math" panose="02040503050406030204" pitchFamily="18" charset="0"/>
                                  <a:ea typeface="Cambria Math" panose="02040503050406030204" pitchFamily="18" charset="0"/>
                                </a:rPr>
                                <m:t>𝑎</m:t>
                              </m:r>
                            </m:sub>
                          </m:sSub>
                        </m:num>
                        <m:den>
                          <m:r>
                            <a:rPr lang="tr-TR" sz="2800" b="0" i="1" smtClean="0">
                              <a:solidFill>
                                <a:schemeClr val="tx1"/>
                              </a:solidFill>
                              <a:latin typeface="Cambria Math" panose="02040503050406030204" pitchFamily="18" charset="0"/>
                              <a:ea typeface="Cambria Math" panose="02040503050406030204" pitchFamily="18" charset="0"/>
                            </a:rPr>
                            <m:t>𝑔</m:t>
                          </m:r>
                        </m:den>
                      </m:f>
                      <m:r>
                        <a:rPr lang="tr-TR" sz="2800" i="1">
                          <a:solidFill>
                            <a:schemeClr val="tx1"/>
                          </a:solidFill>
                          <a:latin typeface="Cambria Math" panose="02040503050406030204" pitchFamily="18" charset="0"/>
                          <a:ea typeface="Cambria Math" panose="02040503050406030204" pitchFamily="18" charset="0"/>
                        </a:rPr>
                        <m:t>,</m:t>
                      </m:r>
                      <m:sSub>
                        <m:sSubPr>
                          <m:ctrlPr>
                            <a:rPr lang="tr-TR" sz="2800" i="1" smtClean="0">
                              <a:solidFill>
                                <a:schemeClr val="tx1"/>
                              </a:solidFill>
                              <a:latin typeface="Cambria Math" panose="02040503050406030204" pitchFamily="18" charset="0"/>
                              <a:ea typeface="Cambria Math" panose="02040503050406030204" pitchFamily="18" charset="0"/>
                            </a:rPr>
                          </m:ctrlPr>
                        </m:sSubPr>
                        <m:e>
                          <m:r>
                            <a:rPr lang="tr-TR" sz="2800" b="0" i="1" smtClean="0">
                              <a:solidFill>
                                <a:schemeClr val="tx1"/>
                              </a:solidFill>
                              <a:latin typeface="Cambria Math" panose="02040503050406030204" pitchFamily="18" charset="0"/>
                              <a:ea typeface="Cambria Math" panose="02040503050406030204" pitchFamily="18" charset="0"/>
                            </a:rPr>
                            <m:t>𝑆</m:t>
                          </m:r>
                        </m:e>
                        <m:sub>
                          <m:r>
                            <a:rPr lang="tr-TR" sz="2800" b="0" i="1" smtClean="0">
                              <a:solidFill>
                                <a:schemeClr val="tx1"/>
                              </a:solidFill>
                              <a:latin typeface="Cambria Math" panose="02040503050406030204" pitchFamily="18" charset="0"/>
                              <a:ea typeface="Cambria Math" panose="02040503050406030204" pitchFamily="18" charset="0"/>
                            </a:rPr>
                            <m:t>1</m:t>
                          </m:r>
                        </m:sub>
                      </m:sSub>
                      <m:r>
                        <a:rPr lang="tr-TR" sz="2800" i="1">
                          <a:solidFill>
                            <a:schemeClr val="tx1"/>
                          </a:solidFill>
                          <a:latin typeface="Cambria Math" panose="02040503050406030204" pitchFamily="18" charset="0"/>
                          <a:ea typeface="Cambria Math" panose="02040503050406030204" pitchFamily="18" charset="0"/>
                        </a:rPr>
                        <m:t>,</m:t>
                      </m:r>
                      <m:sSub>
                        <m:sSubPr>
                          <m:ctrlPr>
                            <a:rPr lang="tr-TR" sz="2800" i="1">
                              <a:solidFill>
                                <a:schemeClr val="tx1"/>
                              </a:solidFill>
                              <a:latin typeface="Cambria Math" panose="02040503050406030204" pitchFamily="18" charset="0"/>
                              <a:ea typeface="Cambria Math" panose="02040503050406030204" pitchFamily="18" charset="0"/>
                            </a:rPr>
                          </m:ctrlPr>
                        </m:sSubPr>
                        <m:e>
                          <m:r>
                            <a:rPr lang="tr-TR" sz="2800" i="1">
                              <a:solidFill>
                                <a:schemeClr val="tx1"/>
                              </a:solidFill>
                              <a:latin typeface="Cambria Math" panose="02040503050406030204" pitchFamily="18" charset="0"/>
                              <a:ea typeface="Cambria Math" panose="02040503050406030204" pitchFamily="18" charset="0"/>
                            </a:rPr>
                            <m:t>𝑆</m:t>
                          </m:r>
                        </m:e>
                        <m:sub>
                          <m:r>
                            <a:rPr lang="tr-TR" sz="2800" b="0" i="1" smtClean="0">
                              <a:solidFill>
                                <a:schemeClr val="tx1"/>
                              </a:solidFill>
                              <a:latin typeface="Cambria Math" panose="02040503050406030204" pitchFamily="18" charset="0"/>
                              <a:ea typeface="Cambria Math" panose="02040503050406030204" pitchFamily="18" charset="0"/>
                            </a:rPr>
                            <m:t>2</m:t>
                          </m:r>
                        </m:sub>
                      </m:sSub>
                      <m:r>
                        <a:rPr lang="tr-TR" sz="2800" i="1">
                          <a:solidFill>
                            <a:schemeClr val="tx1"/>
                          </a:solidFill>
                          <a:latin typeface="Cambria Math" panose="02040503050406030204" pitchFamily="18" charset="0"/>
                          <a:ea typeface="Cambria Math" panose="02040503050406030204" pitchFamily="18" charset="0"/>
                        </a:rPr>
                        <m:t>,</m:t>
                      </m:r>
                      <m:r>
                        <a:rPr lang="tr-TR" sz="2800" b="0" i="0" smtClean="0">
                          <a:solidFill>
                            <a:schemeClr val="tx1"/>
                          </a:solidFill>
                          <a:latin typeface="Cambria Math" panose="02040503050406030204" pitchFamily="18" charset="0"/>
                          <a:ea typeface="Cambria Math" panose="02040503050406030204" pitchFamily="18" charset="0"/>
                        </a:rPr>
                        <m:t>……</m:t>
                      </m:r>
                      <m:r>
                        <a:rPr lang="tr-TR" sz="2800" i="1">
                          <a:solidFill>
                            <a:schemeClr val="tx1"/>
                          </a:solidFill>
                          <a:latin typeface="Cambria Math" panose="02040503050406030204" pitchFamily="18" charset="0"/>
                          <a:ea typeface="Cambria Math" panose="02040503050406030204" pitchFamily="18" charset="0"/>
                        </a:rPr>
                        <m:t>,</m:t>
                      </m:r>
                      <m:sSub>
                        <m:sSubPr>
                          <m:ctrlPr>
                            <a:rPr lang="tr-TR" sz="2800" i="1">
                              <a:solidFill>
                                <a:schemeClr val="tx1"/>
                              </a:solidFill>
                              <a:latin typeface="Cambria Math" panose="02040503050406030204" pitchFamily="18" charset="0"/>
                              <a:ea typeface="Cambria Math" panose="02040503050406030204" pitchFamily="18" charset="0"/>
                            </a:rPr>
                          </m:ctrlPr>
                        </m:sSubPr>
                        <m:e>
                          <m:r>
                            <a:rPr lang="tr-TR" sz="2800" i="1">
                              <a:solidFill>
                                <a:schemeClr val="tx1"/>
                              </a:solidFill>
                              <a:latin typeface="Cambria Math" panose="02040503050406030204" pitchFamily="18" charset="0"/>
                              <a:ea typeface="Cambria Math" panose="02040503050406030204" pitchFamily="18" charset="0"/>
                            </a:rPr>
                            <m:t>𝑆</m:t>
                          </m:r>
                        </m:e>
                        <m:sub>
                          <m:r>
                            <a:rPr lang="tr-TR" sz="2800" b="0" i="1" smtClean="0">
                              <a:solidFill>
                                <a:schemeClr val="tx1"/>
                              </a:solidFill>
                              <a:latin typeface="Cambria Math" panose="02040503050406030204" pitchFamily="18" charset="0"/>
                              <a:ea typeface="Cambria Math" panose="02040503050406030204" pitchFamily="18" charset="0"/>
                            </a:rPr>
                            <m:t>𝑛</m:t>
                          </m:r>
                        </m:sub>
                      </m:sSub>
                      <m:r>
                        <a:rPr lang="tr-TR" sz="2800" i="1">
                          <a:solidFill>
                            <a:schemeClr val="tx1"/>
                          </a:solidFill>
                          <a:latin typeface="Cambria Math" panose="02040503050406030204" pitchFamily="18" charset="0"/>
                          <a:ea typeface="Cambria Math" panose="02040503050406030204" pitchFamily="18" charset="0"/>
                        </a:rPr>
                        <m:t>)</m:t>
                      </m:r>
                    </m:oMath>
                  </m:oMathPara>
                </a14:m>
                <a:endParaRPr lang="tr-TR" sz="2800" dirty="0">
                  <a:solidFill>
                    <a:schemeClr val="tx1"/>
                  </a:solidFil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1" y="1300766"/>
                <a:ext cx="10515600" cy="5267459"/>
              </a:xfrm>
              <a:blipFill>
                <a:blip r:embed="rId2"/>
                <a:stretch>
                  <a:fillRect l="-1043" r="-986"/>
                </a:stretch>
              </a:blipFill>
            </p:spPr>
            <p:txBody>
              <a:bodyPr/>
              <a:lstStyle/>
              <a:p>
                <a:r>
                  <a:rPr lang="tr-TR">
                    <a:noFill/>
                  </a:rPr>
                  <a:t> </a:t>
                </a:r>
              </a:p>
            </p:txBody>
          </p:sp>
        </mc:Fallback>
      </mc:AlternateContent>
    </p:spTree>
    <p:extLst>
      <p:ext uri="{BB962C8B-B14F-4D97-AF65-F5344CB8AC3E}">
        <p14:creationId xmlns:p14="http://schemas.microsoft.com/office/powerpoint/2010/main" val="2840556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altLang="ar-SY" i="1" dirty="0"/>
              <a:t>Karıştırıcı Tanklarda Güç Gereksinimi</a:t>
            </a:r>
            <a:endParaRPr lang="en-US" b="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1" y="1300766"/>
                <a:ext cx="10515600" cy="5267459"/>
              </a:xfrm>
            </p:spPr>
            <p:txBody>
              <a:bodyPr>
                <a:normAutofit/>
              </a:bodyPr>
              <a:lstStyle/>
              <a:p>
                <a:pPr marL="457200" indent="-457200" algn="l" rtl="0">
                  <a:spcBef>
                    <a:spcPts val="0"/>
                  </a:spcBef>
                  <a:spcAft>
                    <a:spcPts val="600"/>
                  </a:spcAft>
                  <a:buFont typeface="Arial" panose="020B0604020202020204" pitchFamily="34" charset="0"/>
                  <a:buChar char="•"/>
                </a:pPr>
                <a:r>
                  <a:rPr lang="tr-TR" sz="2800" dirty="0">
                    <a:solidFill>
                      <a:schemeClr val="tx1"/>
                    </a:solidFill>
                  </a:rPr>
                  <a:t>Bu boyutsuzlar ve boyutsal tanımları ise aşağıdaki gibi yazılabilir.</a:t>
                </a:r>
              </a:p>
              <a:p>
                <a:pPr marL="457200" indent="-457200" algn="l" rtl="0">
                  <a:spcBef>
                    <a:spcPts val="0"/>
                  </a:spcBef>
                  <a:spcAft>
                    <a:spcPts val="600"/>
                  </a:spcAft>
                  <a:buFont typeface="Arial" panose="020B0604020202020204" pitchFamily="34" charset="0"/>
                  <a:buChar char="•"/>
                </a:pPr>
                <a14:m>
                  <m:oMath xmlns:m="http://schemas.openxmlformats.org/officeDocument/2006/math">
                    <m:f>
                      <m:fPr>
                        <m:ctrlPr>
                          <a:rPr lang="tr-TR" sz="2800" i="1">
                            <a:solidFill>
                              <a:schemeClr val="tx1"/>
                            </a:solidFill>
                            <a:latin typeface="Cambria Math" panose="02040503050406030204" pitchFamily="18" charset="0"/>
                          </a:rPr>
                        </m:ctrlPr>
                      </m:fPr>
                      <m:num>
                        <m:r>
                          <a:rPr lang="tr-TR" sz="2800" i="1">
                            <a:solidFill>
                              <a:schemeClr val="tx1"/>
                            </a:solidFill>
                            <a:latin typeface="Cambria Math" panose="02040503050406030204" pitchFamily="18" charset="0"/>
                          </a:rPr>
                          <m:t>𝑃</m:t>
                        </m:r>
                        <m:r>
                          <a:rPr lang="tr-TR" sz="2800" i="1">
                            <a:solidFill>
                              <a:schemeClr val="tx1"/>
                            </a:solidFill>
                            <a:latin typeface="Cambria Math" panose="02040503050406030204" pitchFamily="18" charset="0"/>
                          </a:rPr>
                          <m:t>. </m:t>
                        </m:r>
                        <m:sSub>
                          <m:sSubPr>
                            <m:ctrlPr>
                              <a:rPr lang="tr-TR" sz="2800" i="1">
                                <a:solidFill>
                                  <a:schemeClr val="tx1"/>
                                </a:solidFill>
                                <a:latin typeface="Cambria Math" panose="02040503050406030204" pitchFamily="18" charset="0"/>
                              </a:rPr>
                            </m:ctrlPr>
                          </m:sSubPr>
                          <m:e>
                            <m:r>
                              <a:rPr lang="tr-TR" sz="2800" i="1">
                                <a:solidFill>
                                  <a:schemeClr val="tx1"/>
                                </a:solidFill>
                                <a:latin typeface="Cambria Math" panose="02040503050406030204" pitchFamily="18" charset="0"/>
                              </a:rPr>
                              <m:t>𝑔</m:t>
                            </m:r>
                          </m:e>
                          <m:sub>
                            <m:r>
                              <a:rPr lang="tr-TR" sz="2800" i="1">
                                <a:solidFill>
                                  <a:schemeClr val="tx1"/>
                                </a:solidFill>
                                <a:latin typeface="Cambria Math" panose="02040503050406030204" pitchFamily="18" charset="0"/>
                              </a:rPr>
                              <m:t>𝑐</m:t>
                            </m:r>
                          </m:sub>
                        </m:sSub>
                      </m:num>
                      <m:den>
                        <m:sSup>
                          <m:sSupPr>
                            <m:ctrlPr>
                              <a:rPr lang="tr-TR" sz="2800" i="1">
                                <a:solidFill>
                                  <a:schemeClr val="tx1"/>
                                </a:solidFill>
                                <a:latin typeface="Cambria Math" panose="02040503050406030204" pitchFamily="18" charset="0"/>
                              </a:rPr>
                            </m:ctrlPr>
                          </m:sSupPr>
                          <m:e>
                            <m:r>
                              <a:rPr lang="tr-TR" sz="2800" i="1">
                                <a:solidFill>
                                  <a:schemeClr val="tx1"/>
                                </a:solidFill>
                                <a:latin typeface="Cambria Math" panose="02040503050406030204" pitchFamily="18" charset="0"/>
                              </a:rPr>
                              <m:t>𝑛</m:t>
                            </m:r>
                          </m:e>
                          <m:sup>
                            <m:r>
                              <a:rPr lang="tr-TR" sz="2800" i="1">
                                <a:solidFill>
                                  <a:schemeClr val="tx1"/>
                                </a:solidFill>
                                <a:latin typeface="Cambria Math" panose="02040503050406030204" pitchFamily="18" charset="0"/>
                              </a:rPr>
                              <m:t>3</m:t>
                            </m:r>
                          </m:sup>
                        </m:sSup>
                        <m:sSubSup>
                          <m:sSubSupPr>
                            <m:ctrlPr>
                              <a:rPr lang="tr-TR" sz="2800" i="1">
                                <a:solidFill>
                                  <a:schemeClr val="tx1"/>
                                </a:solidFill>
                                <a:latin typeface="Cambria Math" panose="02040503050406030204" pitchFamily="18" charset="0"/>
                              </a:rPr>
                            </m:ctrlPr>
                          </m:sSubSupPr>
                          <m:e>
                            <m:r>
                              <a:rPr lang="tr-TR" sz="2800" i="1">
                                <a:solidFill>
                                  <a:schemeClr val="tx1"/>
                                </a:solidFill>
                                <a:latin typeface="Cambria Math" panose="02040503050406030204" pitchFamily="18" charset="0"/>
                              </a:rPr>
                              <m:t>𝐷</m:t>
                            </m:r>
                          </m:e>
                          <m:sub>
                            <m:r>
                              <a:rPr lang="tr-TR" sz="2800" i="1">
                                <a:solidFill>
                                  <a:schemeClr val="tx1"/>
                                </a:solidFill>
                                <a:latin typeface="Cambria Math" panose="02040503050406030204" pitchFamily="18" charset="0"/>
                              </a:rPr>
                              <m:t>𝑐</m:t>
                            </m:r>
                          </m:sub>
                          <m:sup>
                            <m:r>
                              <a:rPr lang="tr-TR" sz="2800" i="1">
                                <a:solidFill>
                                  <a:schemeClr val="tx1"/>
                                </a:solidFill>
                                <a:latin typeface="Cambria Math" panose="02040503050406030204" pitchFamily="18" charset="0"/>
                              </a:rPr>
                              <m:t>5</m:t>
                            </m:r>
                          </m:sup>
                        </m:sSubSup>
                        <m:r>
                          <a:rPr lang="tr-TR" sz="2800" i="1">
                            <a:solidFill>
                              <a:schemeClr val="tx1"/>
                            </a:solidFill>
                            <a:latin typeface="Cambria Math" panose="02040503050406030204" pitchFamily="18" charset="0"/>
                            <a:ea typeface="Cambria Math" panose="02040503050406030204" pitchFamily="18" charset="0"/>
                          </a:rPr>
                          <m:t>𝜌</m:t>
                        </m:r>
                      </m:den>
                    </m:f>
                    <m:r>
                      <a:rPr lang="tr-TR" sz="2800" b="0" i="1" smtClean="0">
                        <a:solidFill>
                          <a:schemeClr val="tx1"/>
                        </a:solidFill>
                        <a:latin typeface="Cambria Math" panose="02040503050406030204" pitchFamily="18" charset="0"/>
                        <a:ea typeface="Cambria Math" panose="02040503050406030204" pitchFamily="18" charset="0"/>
                      </a:rPr>
                      <m:t>=</m:t>
                    </m:r>
                    <m:sSub>
                      <m:sSubPr>
                        <m:ctrlPr>
                          <a:rPr lang="tr-TR" sz="2800" b="0" i="1" smtClean="0">
                            <a:solidFill>
                              <a:schemeClr val="tx1"/>
                            </a:solidFill>
                            <a:latin typeface="Cambria Math" panose="02040503050406030204" pitchFamily="18" charset="0"/>
                            <a:ea typeface="Cambria Math" panose="02040503050406030204" pitchFamily="18" charset="0"/>
                          </a:rPr>
                        </m:ctrlPr>
                      </m:sSubPr>
                      <m:e>
                        <m:r>
                          <a:rPr lang="tr-TR" sz="2800" b="0" i="1" smtClean="0">
                            <a:solidFill>
                              <a:schemeClr val="tx1"/>
                            </a:solidFill>
                            <a:latin typeface="Cambria Math" panose="02040503050406030204" pitchFamily="18" charset="0"/>
                            <a:ea typeface="Cambria Math" panose="02040503050406030204" pitchFamily="18" charset="0"/>
                          </a:rPr>
                          <m:t>𝑁</m:t>
                        </m:r>
                      </m:e>
                      <m:sub>
                        <m:r>
                          <a:rPr lang="tr-TR" sz="2800" b="0" i="1" smtClean="0">
                            <a:solidFill>
                              <a:schemeClr val="tx1"/>
                            </a:solidFill>
                            <a:latin typeface="Cambria Math" panose="02040503050406030204" pitchFamily="18" charset="0"/>
                            <a:ea typeface="Cambria Math" panose="02040503050406030204" pitchFamily="18" charset="0"/>
                          </a:rPr>
                          <m:t>𝑝𝑜</m:t>
                        </m:r>
                      </m:sub>
                    </m:sSub>
                    <m:r>
                      <a:rPr lang="tr-TR" sz="2800" b="0" i="1" smtClean="0">
                        <a:solidFill>
                          <a:schemeClr val="tx1"/>
                        </a:solidFill>
                        <a:latin typeface="Cambria Math" panose="02040503050406030204" pitchFamily="18" charset="0"/>
                        <a:ea typeface="Cambria Math" panose="02040503050406030204" pitchFamily="18" charset="0"/>
                      </a:rPr>
                      <m:t>=</m:t>
                    </m:r>
                    <m:r>
                      <m:rPr>
                        <m:sty m:val="p"/>
                      </m:rPr>
                      <a:rPr lang="tr-TR" sz="2800" b="0" i="0" smtClean="0">
                        <a:solidFill>
                          <a:schemeClr val="tx1"/>
                        </a:solidFill>
                        <a:latin typeface="Cambria Math" panose="02040503050406030204" pitchFamily="18" charset="0"/>
                        <a:ea typeface="Cambria Math" panose="02040503050406030204" pitchFamily="18" charset="0"/>
                      </a:rPr>
                      <m:t>G</m:t>
                    </m:r>
                    <m:r>
                      <a:rPr lang="tr-TR" sz="2800" b="0" i="0" smtClean="0">
                        <a:solidFill>
                          <a:schemeClr val="tx1"/>
                        </a:solidFill>
                        <a:latin typeface="Cambria Math" panose="02040503050406030204" pitchFamily="18" charset="0"/>
                        <a:ea typeface="Cambria Math" panose="02040503050406030204" pitchFamily="18" charset="0"/>
                      </a:rPr>
                      <m:t>üç </m:t>
                    </m:r>
                    <m:r>
                      <m:rPr>
                        <m:sty m:val="p"/>
                      </m:rPr>
                      <a:rPr lang="tr-TR" sz="2800" b="0" i="0" smtClean="0">
                        <a:solidFill>
                          <a:schemeClr val="tx1"/>
                        </a:solidFill>
                        <a:latin typeface="Cambria Math" panose="02040503050406030204" pitchFamily="18" charset="0"/>
                        <a:ea typeface="Cambria Math" panose="02040503050406030204" pitchFamily="18" charset="0"/>
                      </a:rPr>
                      <m:t>say</m:t>
                    </m:r>
                    <m:r>
                      <a:rPr lang="tr-TR" sz="2800" b="0" i="0" smtClean="0">
                        <a:solidFill>
                          <a:schemeClr val="tx1"/>
                        </a:solidFill>
                        <a:latin typeface="Cambria Math" panose="02040503050406030204" pitchFamily="18" charset="0"/>
                        <a:ea typeface="Cambria Math" panose="02040503050406030204" pitchFamily="18" charset="0"/>
                      </a:rPr>
                      <m:t>ı</m:t>
                    </m:r>
                    <m:r>
                      <m:rPr>
                        <m:sty m:val="p"/>
                      </m:rPr>
                      <a:rPr lang="tr-TR" sz="2800" b="0" i="0" smtClean="0">
                        <a:solidFill>
                          <a:schemeClr val="tx1"/>
                        </a:solidFill>
                        <a:latin typeface="Cambria Math" panose="02040503050406030204" pitchFamily="18" charset="0"/>
                        <a:ea typeface="Cambria Math" panose="02040503050406030204" pitchFamily="18" charset="0"/>
                      </a:rPr>
                      <m:t>s</m:t>
                    </m:r>
                    <m:r>
                      <a:rPr lang="tr-TR" sz="2800" b="0" i="0" smtClean="0">
                        <a:solidFill>
                          <a:schemeClr val="tx1"/>
                        </a:solidFill>
                        <a:latin typeface="Cambria Math" panose="02040503050406030204" pitchFamily="18" charset="0"/>
                        <a:ea typeface="Cambria Math" panose="02040503050406030204" pitchFamily="18" charset="0"/>
                      </a:rPr>
                      <m:t>ı=</m:t>
                    </m:r>
                    <m:f>
                      <m:fPr>
                        <m:ctrlPr>
                          <a:rPr lang="tr-TR" sz="2800" b="0" i="1" smtClean="0">
                            <a:solidFill>
                              <a:schemeClr val="tx1"/>
                            </a:solidFill>
                            <a:latin typeface="Cambria Math" panose="02040503050406030204" pitchFamily="18" charset="0"/>
                            <a:ea typeface="Cambria Math" panose="02040503050406030204" pitchFamily="18" charset="0"/>
                          </a:rPr>
                        </m:ctrlPr>
                      </m:fPr>
                      <m:num>
                        <m:r>
                          <m:rPr>
                            <m:sty m:val="p"/>
                          </m:rPr>
                          <a:rPr lang="tr-TR" sz="2800" b="0" i="0" smtClean="0">
                            <a:solidFill>
                              <a:schemeClr val="tx1"/>
                            </a:solidFill>
                            <a:latin typeface="Cambria Math" panose="02040503050406030204" pitchFamily="18" charset="0"/>
                            <a:ea typeface="Cambria Math" panose="02040503050406030204" pitchFamily="18" charset="0"/>
                          </a:rPr>
                          <m:t>S</m:t>
                        </m:r>
                        <m:r>
                          <a:rPr lang="tr-TR" sz="2800" b="0" i="0" smtClean="0">
                            <a:solidFill>
                              <a:schemeClr val="tx1"/>
                            </a:solidFill>
                            <a:latin typeface="Cambria Math" panose="02040503050406030204" pitchFamily="18" charset="0"/>
                            <a:ea typeface="Cambria Math" panose="02040503050406030204" pitchFamily="18" charset="0"/>
                          </a:rPr>
                          <m:t>ü</m:t>
                        </m:r>
                        <m:r>
                          <m:rPr>
                            <m:sty m:val="p"/>
                          </m:rPr>
                          <a:rPr lang="tr-TR" sz="2800" b="0" i="0" smtClean="0">
                            <a:solidFill>
                              <a:schemeClr val="tx1"/>
                            </a:solidFill>
                            <a:latin typeface="Cambria Math" panose="02040503050406030204" pitchFamily="18" charset="0"/>
                            <a:ea typeface="Cambria Math" panose="02040503050406030204" pitchFamily="18" charset="0"/>
                          </a:rPr>
                          <m:t>r</m:t>
                        </m:r>
                        <m:r>
                          <a:rPr lang="tr-TR" sz="2800" b="0" i="0" smtClean="0">
                            <a:solidFill>
                              <a:schemeClr val="tx1"/>
                            </a:solidFill>
                            <a:latin typeface="Cambria Math" panose="02040503050406030204" pitchFamily="18" charset="0"/>
                            <a:ea typeface="Cambria Math" panose="02040503050406030204" pitchFamily="18" charset="0"/>
                          </a:rPr>
                          <m:t>ü</m:t>
                        </m:r>
                        <m:r>
                          <m:rPr>
                            <m:sty m:val="p"/>
                          </m:rPr>
                          <a:rPr lang="tr-TR" sz="2800" b="0" i="0" smtClean="0">
                            <a:solidFill>
                              <a:schemeClr val="tx1"/>
                            </a:solidFill>
                            <a:latin typeface="Cambria Math" panose="02040503050406030204" pitchFamily="18" charset="0"/>
                            <a:ea typeface="Cambria Math" panose="02040503050406030204" pitchFamily="18" charset="0"/>
                          </a:rPr>
                          <m:t>klenme</m:t>
                        </m:r>
                        <m:r>
                          <a:rPr lang="tr-TR" sz="2800" b="0" i="0" smtClean="0">
                            <a:solidFill>
                              <a:schemeClr val="tx1"/>
                            </a:solidFill>
                            <a:latin typeface="Cambria Math" panose="02040503050406030204" pitchFamily="18" charset="0"/>
                            <a:ea typeface="Cambria Math" panose="02040503050406030204" pitchFamily="18" charset="0"/>
                          </a:rPr>
                          <m:t> </m:t>
                        </m:r>
                        <m:r>
                          <m:rPr>
                            <m:sty m:val="p"/>
                          </m:rPr>
                          <a:rPr lang="tr-TR" sz="2800" b="0" i="0" smtClean="0">
                            <a:solidFill>
                              <a:schemeClr val="tx1"/>
                            </a:solidFill>
                            <a:latin typeface="Cambria Math" panose="02040503050406030204" pitchFamily="18" charset="0"/>
                            <a:ea typeface="Cambria Math" panose="02040503050406030204" pitchFamily="18" charset="0"/>
                          </a:rPr>
                          <m:t>kuvveti</m:t>
                        </m:r>
                      </m:num>
                      <m:den>
                        <m:r>
                          <m:rPr>
                            <m:sty m:val="p"/>
                          </m:rPr>
                          <a:rPr lang="tr-TR" sz="2800" b="0" i="0" smtClean="0">
                            <a:solidFill>
                              <a:schemeClr val="tx1"/>
                            </a:solidFill>
                            <a:latin typeface="Cambria Math" panose="02040503050406030204" pitchFamily="18" charset="0"/>
                            <a:ea typeface="Cambria Math" panose="02040503050406030204" pitchFamily="18" charset="0"/>
                          </a:rPr>
                          <m:t>Atalet</m:t>
                        </m:r>
                        <m:r>
                          <a:rPr lang="tr-TR" sz="2800" b="0" i="0" smtClean="0">
                            <a:solidFill>
                              <a:schemeClr val="tx1"/>
                            </a:solidFill>
                            <a:latin typeface="Cambria Math" panose="02040503050406030204" pitchFamily="18" charset="0"/>
                            <a:ea typeface="Cambria Math" panose="02040503050406030204" pitchFamily="18" charset="0"/>
                          </a:rPr>
                          <m:t> </m:t>
                        </m:r>
                        <m:r>
                          <m:rPr>
                            <m:sty m:val="p"/>
                          </m:rPr>
                          <a:rPr lang="tr-TR" sz="2800" b="0" i="0" smtClean="0">
                            <a:solidFill>
                              <a:schemeClr val="tx1"/>
                            </a:solidFill>
                            <a:latin typeface="Cambria Math" panose="02040503050406030204" pitchFamily="18" charset="0"/>
                            <a:ea typeface="Cambria Math" panose="02040503050406030204" pitchFamily="18" charset="0"/>
                          </a:rPr>
                          <m:t>kuvveti</m:t>
                        </m:r>
                      </m:den>
                    </m:f>
                  </m:oMath>
                </a14:m>
                <a:endParaRPr lang="tr-TR" sz="2800" dirty="0">
                  <a:solidFill>
                    <a:schemeClr val="tx1"/>
                  </a:solidFill>
                </a:endParaRPr>
              </a:p>
              <a:p>
                <a:pPr marL="457200" indent="-457200" algn="l" rtl="0">
                  <a:spcBef>
                    <a:spcPts val="0"/>
                  </a:spcBef>
                  <a:spcAft>
                    <a:spcPts val="600"/>
                  </a:spcAft>
                  <a:buFont typeface="Arial" panose="020B0604020202020204" pitchFamily="34" charset="0"/>
                  <a:buChar char="•"/>
                </a:pPr>
                <a14:m>
                  <m:oMath xmlns:m="http://schemas.openxmlformats.org/officeDocument/2006/math">
                    <m:f>
                      <m:fPr>
                        <m:ctrlPr>
                          <a:rPr lang="tr-TR" sz="2800" i="1">
                            <a:solidFill>
                              <a:schemeClr val="tx1"/>
                            </a:solidFill>
                            <a:latin typeface="Cambria Math" panose="02040503050406030204" pitchFamily="18" charset="0"/>
                            <a:ea typeface="Cambria Math" panose="02040503050406030204" pitchFamily="18" charset="0"/>
                          </a:rPr>
                        </m:ctrlPr>
                      </m:fPr>
                      <m:num>
                        <m:r>
                          <a:rPr lang="tr-TR" sz="2800" i="1">
                            <a:solidFill>
                              <a:schemeClr val="tx1"/>
                            </a:solidFill>
                            <a:latin typeface="Cambria Math" panose="02040503050406030204" pitchFamily="18" charset="0"/>
                            <a:ea typeface="Cambria Math" panose="02040503050406030204" pitchFamily="18" charset="0"/>
                          </a:rPr>
                          <m:t>𝑛</m:t>
                        </m:r>
                        <m:sSubSup>
                          <m:sSubSupPr>
                            <m:ctrlPr>
                              <a:rPr lang="tr-TR" sz="2800" i="1">
                                <a:solidFill>
                                  <a:schemeClr val="tx1"/>
                                </a:solidFill>
                                <a:latin typeface="Cambria Math" panose="02040503050406030204" pitchFamily="18" charset="0"/>
                                <a:ea typeface="Cambria Math" panose="02040503050406030204" pitchFamily="18" charset="0"/>
                              </a:rPr>
                            </m:ctrlPr>
                          </m:sSubSupPr>
                          <m:e>
                            <m:r>
                              <a:rPr lang="tr-TR" sz="2800" i="1">
                                <a:solidFill>
                                  <a:schemeClr val="tx1"/>
                                </a:solidFill>
                                <a:latin typeface="Cambria Math" panose="02040503050406030204" pitchFamily="18" charset="0"/>
                                <a:ea typeface="Cambria Math" panose="02040503050406030204" pitchFamily="18" charset="0"/>
                              </a:rPr>
                              <m:t>𝐷</m:t>
                            </m:r>
                          </m:e>
                          <m:sub>
                            <m:r>
                              <a:rPr lang="tr-TR" sz="2800" i="1">
                                <a:solidFill>
                                  <a:schemeClr val="tx1"/>
                                </a:solidFill>
                                <a:latin typeface="Cambria Math" panose="02040503050406030204" pitchFamily="18" charset="0"/>
                                <a:ea typeface="Cambria Math" panose="02040503050406030204" pitchFamily="18" charset="0"/>
                              </a:rPr>
                              <m:t>𝑐</m:t>
                            </m:r>
                          </m:sub>
                          <m:sup>
                            <m:r>
                              <a:rPr lang="tr-TR" sz="2800" i="1">
                                <a:solidFill>
                                  <a:schemeClr val="tx1"/>
                                </a:solidFill>
                                <a:latin typeface="Cambria Math" panose="02040503050406030204" pitchFamily="18" charset="0"/>
                                <a:ea typeface="Cambria Math" panose="02040503050406030204" pitchFamily="18" charset="0"/>
                              </a:rPr>
                              <m:t>2</m:t>
                            </m:r>
                          </m:sup>
                        </m:sSubSup>
                        <m:r>
                          <a:rPr lang="tr-TR" sz="2800" i="1">
                            <a:solidFill>
                              <a:schemeClr val="tx1"/>
                            </a:solidFill>
                            <a:latin typeface="Cambria Math" panose="02040503050406030204" pitchFamily="18" charset="0"/>
                            <a:ea typeface="Cambria Math" panose="02040503050406030204" pitchFamily="18" charset="0"/>
                          </a:rPr>
                          <m:t>𝜌</m:t>
                        </m:r>
                      </m:num>
                      <m:den>
                        <m:r>
                          <a:rPr lang="tr-TR" sz="2800" i="1">
                            <a:solidFill>
                              <a:schemeClr val="tx1"/>
                            </a:solidFill>
                            <a:latin typeface="Cambria Math" panose="02040503050406030204" pitchFamily="18" charset="0"/>
                            <a:ea typeface="Cambria Math" panose="02040503050406030204" pitchFamily="18" charset="0"/>
                          </a:rPr>
                          <m:t>𝜇</m:t>
                        </m:r>
                      </m:den>
                    </m:f>
                    <m:r>
                      <a:rPr lang="tr-TR" sz="2800" b="0" i="1" smtClean="0">
                        <a:solidFill>
                          <a:schemeClr val="tx1"/>
                        </a:solidFill>
                        <a:latin typeface="Cambria Math" panose="02040503050406030204" pitchFamily="18" charset="0"/>
                        <a:ea typeface="Cambria Math" panose="02040503050406030204" pitchFamily="18" charset="0"/>
                      </a:rPr>
                      <m:t>=</m:t>
                    </m:r>
                    <m:sSub>
                      <m:sSubPr>
                        <m:ctrlPr>
                          <a:rPr lang="tr-TR" sz="2800" b="0" i="1" smtClean="0">
                            <a:solidFill>
                              <a:schemeClr val="tx1"/>
                            </a:solidFill>
                            <a:latin typeface="Cambria Math" panose="02040503050406030204" pitchFamily="18" charset="0"/>
                            <a:ea typeface="Cambria Math" panose="02040503050406030204" pitchFamily="18" charset="0"/>
                          </a:rPr>
                        </m:ctrlPr>
                      </m:sSubPr>
                      <m:e>
                        <m:r>
                          <a:rPr lang="tr-TR" sz="2800" b="0" i="1" smtClean="0">
                            <a:solidFill>
                              <a:schemeClr val="tx1"/>
                            </a:solidFill>
                            <a:latin typeface="Cambria Math" panose="02040503050406030204" pitchFamily="18" charset="0"/>
                            <a:ea typeface="Cambria Math" panose="02040503050406030204" pitchFamily="18" charset="0"/>
                          </a:rPr>
                          <m:t>𝑁</m:t>
                        </m:r>
                      </m:e>
                      <m:sub>
                        <m:r>
                          <a:rPr lang="tr-TR" sz="2800" b="0" i="1" smtClean="0">
                            <a:solidFill>
                              <a:schemeClr val="tx1"/>
                            </a:solidFill>
                            <a:latin typeface="Cambria Math" panose="02040503050406030204" pitchFamily="18" charset="0"/>
                            <a:ea typeface="Cambria Math" panose="02040503050406030204" pitchFamily="18" charset="0"/>
                          </a:rPr>
                          <m:t>𝑅𝑒</m:t>
                        </m:r>
                      </m:sub>
                    </m:sSub>
                    <m:r>
                      <a:rPr lang="tr-TR" sz="2800" b="0" i="1" smtClean="0">
                        <a:solidFill>
                          <a:schemeClr val="tx1"/>
                        </a:solidFill>
                        <a:latin typeface="Cambria Math" panose="02040503050406030204" pitchFamily="18" charset="0"/>
                        <a:ea typeface="Cambria Math" panose="02040503050406030204" pitchFamily="18" charset="0"/>
                      </a:rPr>
                      <m:t>=</m:t>
                    </m:r>
                    <m:r>
                      <m:rPr>
                        <m:sty m:val="p"/>
                      </m:rPr>
                      <a:rPr lang="tr-TR" sz="2800" b="0" i="0" smtClean="0">
                        <a:solidFill>
                          <a:schemeClr val="tx1"/>
                        </a:solidFill>
                        <a:latin typeface="Cambria Math" panose="02040503050406030204" pitchFamily="18" charset="0"/>
                        <a:ea typeface="Cambria Math" panose="02040503050406030204" pitchFamily="18" charset="0"/>
                      </a:rPr>
                      <m:t>Reynol</m:t>
                    </m:r>
                    <m:r>
                      <a:rPr lang="tr-TR" sz="2800" b="0" i="0" smtClean="0">
                        <a:solidFill>
                          <a:schemeClr val="tx1"/>
                        </a:solidFill>
                        <a:latin typeface="Cambria Math" panose="02040503050406030204" pitchFamily="18" charset="0"/>
                        <a:ea typeface="Cambria Math" panose="02040503050406030204" pitchFamily="18" charset="0"/>
                      </a:rPr>
                      <m:t> </m:t>
                    </m:r>
                    <m:r>
                      <m:rPr>
                        <m:sty m:val="p"/>
                      </m:rPr>
                      <a:rPr lang="tr-TR" sz="2800" b="0" i="0" smtClean="0">
                        <a:solidFill>
                          <a:schemeClr val="tx1"/>
                        </a:solidFill>
                        <a:latin typeface="Cambria Math" panose="02040503050406030204" pitchFamily="18" charset="0"/>
                        <a:ea typeface="Cambria Math" panose="02040503050406030204" pitchFamily="18" charset="0"/>
                      </a:rPr>
                      <m:t>say</m:t>
                    </m:r>
                    <m:r>
                      <a:rPr lang="tr-TR" sz="2800" b="0" i="0" smtClean="0">
                        <a:solidFill>
                          <a:schemeClr val="tx1"/>
                        </a:solidFill>
                        <a:latin typeface="Cambria Math" panose="02040503050406030204" pitchFamily="18" charset="0"/>
                        <a:ea typeface="Cambria Math" panose="02040503050406030204" pitchFamily="18" charset="0"/>
                      </a:rPr>
                      <m:t>ı</m:t>
                    </m:r>
                    <m:r>
                      <m:rPr>
                        <m:sty m:val="p"/>
                      </m:rPr>
                      <a:rPr lang="tr-TR" sz="2800" b="0" i="0" smtClean="0">
                        <a:solidFill>
                          <a:schemeClr val="tx1"/>
                        </a:solidFill>
                        <a:latin typeface="Cambria Math" panose="02040503050406030204" pitchFamily="18" charset="0"/>
                        <a:ea typeface="Cambria Math" panose="02040503050406030204" pitchFamily="18" charset="0"/>
                      </a:rPr>
                      <m:t>s</m:t>
                    </m:r>
                    <m:r>
                      <a:rPr lang="tr-TR" sz="2800" b="0" i="0" smtClean="0">
                        <a:solidFill>
                          <a:schemeClr val="tx1"/>
                        </a:solidFill>
                        <a:latin typeface="Cambria Math" panose="02040503050406030204" pitchFamily="18" charset="0"/>
                        <a:ea typeface="Cambria Math" panose="02040503050406030204" pitchFamily="18" charset="0"/>
                      </a:rPr>
                      <m:t>ı=</m:t>
                    </m:r>
                    <m:f>
                      <m:fPr>
                        <m:ctrlPr>
                          <a:rPr lang="tr-TR" sz="2800" b="0" i="1" smtClean="0">
                            <a:solidFill>
                              <a:schemeClr val="tx1"/>
                            </a:solidFill>
                            <a:latin typeface="Cambria Math" panose="02040503050406030204" pitchFamily="18" charset="0"/>
                            <a:ea typeface="Cambria Math" panose="02040503050406030204" pitchFamily="18" charset="0"/>
                          </a:rPr>
                        </m:ctrlPr>
                      </m:fPr>
                      <m:num>
                        <m:r>
                          <m:rPr>
                            <m:sty m:val="p"/>
                          </m:rPr>
                          <a:rPr lang="tr-TR" sz="2800">
                            <a:solidFill>
                              <a:schemeClr val="tx1"/>
                            </a:solidFill>
                            <a:latin typeface="Cambria Math" panose="02040503050406030204" pitchFamily="18" charset="0"/>
                            <a:ea typeface="Cambria Math" panose="02040503050406030204" pitchFamily="18" charset="0"/>
                          </a:rPr>
                          <m:t>Atalet</m:t>
                        </m:r>
                        <m:r>
                          <a:rPr lang="tr-TR" sz="2800">
                            <a:solidFill>
                              <a:schemeClr val="tx1"/>
                            </a:solidFill>
                            <a:latin typeface="Cambria Math" panose="02040503050406030204" pitchFamily="18" charset="0"/>
                            <a:ea typeface="Cambria Math" panose="02040503050406030204" pitchFamily="18" charset="0"/>
                          </a:rPr>
                          <m:t> </m:t>
                        </m:r>
                        <m:r>
                          <m:rPr>
                            <m:sty m:val="p"/>
                          </m:rPr>
                          <a:rPr lang="tr-TR" sz="2800">
                            <a:solidFill>
                              <a:schemeClr val="tx1"/>
                            </a:solidFill>
                            <a:latin typeface="Cambria Math" panose="02040503050406030204" pitchFamily="18" charset="0"/>
                            <a:ea typeface="Cambria Math" panose="02040503050406030204" pitchFamily="18" charset="0"/>
                          </a:rPr>
                          <m:t>kuvveti</m:t>
                        </m:r>
                      </m:num>
                      <m:den>
                        <m:r>
                          <m:rPr>
                            <m:sty m:val="p"/>
                          </m:rPr>
                          <a:rPr lang="tr-TR" sz="2800" b="0" i="0" smtClean="0">
                            <a:solidFill>
                              <a:schemeClr val="tx1"/>
                            </a:solidFill>
                            <a:latin typeface="Cambria Math" panose="02040503050406030204" pitchFamily="18" charset="0"/>
                            <a:ea typeface="Cambria Math" panose="02040503050406030204" pitchFamily="18" charset="0"/>
                          </a:rPr>
                          <m:t>Kesme</m:t>
                        </m:r>
                        <m:r>
                          <a:rPr lang="tr-TR" sz="2800">
                            <a:solidFill>
                              <a:schemeClr val="tx1"/>
                            </a:solidFill>
                            <a:latin typeface="Cambria Math" panose="02040503050406030204" pitchFamily="18" charset="0"/>
                            <a:ea typeface="Cambria Math" panose="02040503050406030204" pitchFamily="18" charset="0"/>
                          </a:rPr>
                          <m:t> </m:t>
                        </m:r>
                        <m:r>
                          <m:rPr>
                            <m:sty m:val="p"/>
                          </m:rPr>
                          <a:rPr lang="tr-TR" sz="2800">
                            <a:solidFill>
                              <a:schemeClr val="tx1"/>
                            </a:solidFill>
                            <a:latin typeface="Cambria Math" panose="02040503050406030204" pitchFamily="18" charset="0"/>
                            <a:ea typeface="Cambria Math" panose="02040503050406030204" pitchFamily="18" charset="0"/>
                          </a:rPr>
                          <m:t>kuvveti</m:t>
                        </m:r>
                      </m:den>
                    </m:f>
                  </m:oMath>
                </a14:m>
                <a:endParaRPr lang="tr-TR" sz="2800" dirty="0">
                  <a:solidFill>
                    <a:schemeClr val="tx1"/>
                  </a:solidFill>
                </a:endParaRPr>
              </a:p>
              <a:p>
                <a:pPr marL="457200" indent="-457200" algn="l" rtl="0">
                  <a:spcBef>
                    <a:spcPts val="0"/>
                  </a:spcBef>
                  <a:spcAft>
                    <a:spcPts val="600"/>
                  </a:spcAft>
                  <a:buFont typeface="Arial" panose="020B0604020202020204" pitchFamily="34" charset="0"/>
                  <a:buChar char="•"/>
                </a:pPr>
                <a14:m>
                  <m:oMath xmlns:m="http://schemas.openxmlformats.org/officeDocument/2006/math">
                    <m:f>
                      <m:fPr>
                        <m:ctrlPr>
                          <a:rPr lang="tr-TR" sz="2800" i="1">
                            <a:solidFill>
                              <a:schemeClr val="tx1"/>
                            </a:solidFill>
                            <a:latin typeface="Cambria Math" panose="02040503050406030204" pitchFamily="18" charset="0"/>
                            <a:ea typeface="Cambria Math" panose="02040503050406030204" pitchFamily="18" charset="0"/>
                          </a:rPr>
                        </m:ctrlPr>
                      </m:fPr>
                      <m:num>
                        <m:sSup>
                          <m:sSupPr>
                            <m:ctrlPr>
                              <a:rPr lang="tr-TR" sz="2800" i="1">
                                <a:solidFill>
                                  <a:schemeClr val="tx1"/>
                                </a:solidFill>
                                <a:latin typeface="Cambria Math" panose="02040503050406030204" pitchFamily="18" charset="0"/>
                                <a:ea typeface="Cambria Math" panose="02040503050406030204" pitchFamily="18" charset="0"/>
                              </a:rPr>
                            </m:ctrlPr>
                          </m:sSupPr>
                          <m:e>
                            <m:r>
                              <a:rPr lang="tr-TR" sz="2800" i="1">
                                <a:solidFill>
                                  <a:schemeClr val="tx1"/>
                                </a:solidFill>
                                <a:latin typeface="Cambria Math" panose="02040503050406030204" pitchFamily="18" charset="0"/>
                                <a:ea typeface="Cambria Math" panose="02040503050406030204" pitchFamily="18" charset="0"/>
                              </a:rPr>
                              <m:t>𝑛</m:t>
                            </m:r>
                          </m:e>
                          <m:sup>
                            <m:r>
                              <a:rPr lang="tr-TR" sz="2800" i="1">
                                <a:solidFill>
                                  <a:schemeClr val="tx1"/>
                                </a:solidFill>
                                <a:latin typeface="Cambria Math" panose="02040503050406030204" pitchFamily="18" charset="0"/>
                                <a:ea typeface="Cambria Math" panose="02040503050406030204" pitchFamily="18" charset="0"/>
                              </a:rPr>
                              <m:t>2</m:t>
                            </m:r>
                          </m:sup>
                        </m:sSup>
                        <m:sSub>
                          <m:sSubPr>
                            <m:ctrlPr>
                              <a:rPr lang="tr-TR" sz="2800" i="1">
                                <a:solidFill>
                                  <a:schemeClr val="tx1"/>
                                </a:solidFill>
                                <a:latin typeface="Cambria Math" panose="02040503050406030204" pitchFamily="18" charset="0"/>
                                <a:ea typeface="Cambria Math" panose="02040503050406030204" pitchFamily="18" charset="0"/>
                              </a:rPr>
                            </m:ctrlPr>
                          </m:sSubPr>
                          <m:e>
                            <m:r>
                              <a:rPr lang="tr-TR" sz="2800" i="1">
                                <a:solidFill>
                                  <a:schemeClr val="tx1"/>
                                </a:solidFill>
                                <a:latin typeface="Cambria Math" panose="02040503050406030204" pitchFamily="18" charset="0"/>
                                <a:ea typeface="Cambria Math" panose="02040503050406030204" pitchFamily="18" charset="0"/>
                              </a:rPr>
                              <m:t>𝐷</m:t>
                            </m:r>
                          </m:e>
                          <m:sub>
                            <m:r>
                              <a:rPr lang="tr-TR" sz="2800" i="1">
                                <a:solidFill>
                                  <a:schemeClr val="tx1"/>
                                </a:solidFill>
                                <a:latin typeface="Cambria Math" panose="02040503050406030204" pitchFamily="18" charset="0"/>
                                <a:ea typeface="Cambria Math" panose="02040503050406030204" pitchFamily="18" charset="0"/>
                              </a:rPr>
                              <m:t>𝑐</m:t>
                            </m:r>
                          </m:sub>
                        </m:sSub>
                      </m:num>
                      <m:den>
                        <m:r>
                          <a:rPr lang="tr-TR" sz="2800" i="1">
                            <a:solidFill>
                              <a:schemeClr val="tx1"/>
                            </a:solidFill>
                            <a:latin typeface="Cambria Math" panose="02040503050406030204" pitchFamily="18" charset="0"/>
                            <a:ea typeface="Cambria Math" panose="02040503050406030204" pitchFamily="18" charset="0"/>
                          </a:rPr>
                          <m:t>𝑔</m:t>
                        </m:r>
                      </m:den>
                    </m:f>
                    <m:r>
                      <a:rPr lang="tr-TR" sz="2800" b="0" i="1" smtClean="0">
                        <a:solidFill>
                          <a:schemeClr val="tx1"/>
                        </a:solidFill>
                        <a:latin typeface="Cambria Math" panose="02040503050406030204" pitchFamily="18" charset="0"/>
                        <a:ea typeface="Cambria Math" panose="02040503050406030204" pitchFamily="18" charset="0"/>
                      </a:rPr>
                      <m:t>=</m:t>
                    </m:r>
                    <m:sSub>
                      <m:sSubPr>
                        <m:ctrlPr>
                          <a:rPr lang="tr-TR" sz="2800" b="0" i="1" smtClean="0">
                            <a:solidFill>
                              <a:schemeClr val="tx1"/>
                            </a:solidFill>
                            <a:latin typeface="Cambria Math" panose="02040503050406030204" pitchFamily="18" charset="0"/>
                            <a:ea typeface="Cambria Math" panose="02040503050406030204" pitchFamily="18" charset="0"/>
                          </a:rPr>
                        </m:ctrlPr>
                      </m:sSubPr>
                      <m:e>
                        <m:r>
                          <a:rPr lang="tr-TR" sz="2800" b="0" i="1" smtClean="0">
                            <a:solidFill>
                              <a:schemeClr val="tx1"/>
                            </a:solidFill>
                            <a:latin typeface="Cambria Math" panose="02040503050406030204" pitchFamily="18" charset="0"/>
                            <a:ea typeface="Cambria Math" panose="02040503050406030204" pitchFamily="18" charset="0"/>
                          </a:rPr>
                          <m:t>𝑁</m:t>
                        </m:r>
                      </m:e>
                      <m:sub>
                        <m:r>
                          <a:rPr lang="tr-TR" sz="2800" b="0" i="1" smtClean="0">
                            <a:solidFill>
                              <a:schemeClr val="tx1"/>
                            </a:solidFill>
                            <a:latin typeface="Cambria Math" panose="02040503050406030204" pitchFamily="18" charset="0"/>
                            <a:ea typeface="Cambria Math" panose="02040503050406030204" pitchFamily="18" charset="0"/>
                          </a:rPr>
                          <m:t>𝐹𝑟</m:t>
                        </m:r>
                      </m:sub>
                    </m:sSub>
                    <m:r>
                      <a:rPr lang="tr-TR" sz="2800" b="0" i="1" smtClean="0">
                        <a:solidFill>
                          <a:schemeClr val="tx1"/>
                        </a:solidFill>
                        <a:latin typeface="Cambria Math" panose="02040503050406030204" pitchFamily="18" charset="0"/>
                        <a:ea typeface="Cambria Math" panose="02040503050406030204" pitchFamily="18" charset="0"/>
                      </a:rPr>
                      <m:t>=</m:t>
                    </m:r>
                    <m:r>
                      <m:rPr>
                        <m:sty m:val="p"/>
                      </m:rPr>
                      <a:rPr lang="tr-TR" sz="2800" b="0" i="0" smtClean="0">
                        <a:solidFill>
                          <a:schemeClr val="tx1"/>
                        </a:solidFill>
                        <a:latin typeface="Cambria Math" panose="02040503050406030204" pitchFamily="18" charset="0"/>
                        <a:ea typeface="Cambria Math" panose="02040503050406030204" pitchFamily="18" charset="0"/>
                      </a:rPr>
                      <m:t>Froude</m:t>
                    </m:r>
                    <m:r>
                      <a:rPr lang="tr-TR" sz="2800" b="0" i="0" smtClean="0">
                        <a:solidFill>
                          <a:schemeClr val="tx1"/>
                        </a:solidFill>
                        <a:latin typeface="Cambria Math" panose="02040503050406030204" pitchFamily="18" charset="0"/>
                        <a:ea typeface="Cambria Math" panose="02040503050406030204" pitchFamily="18" charset="0"/>
                      </a:rPr>
                      <m:t> </m:t>
                    </m:r>
                    <m:r>
                      <m:rPr>
                        <m:sty m:val="p"/>
                      </m:rPr>
                      <a:rPr lang="tr-TR" sz="2800" b="0" i="0" smtClean="0">
                        <a:solidFill>
                          <a:schemeClr val="tx1"/>
                        </a:solidFill>
                        <a:latin typeface="Cambria Math" panose="02040503050406030204" pitchFamily="18" charset="0"/>
                        <a:ea typeface="Cambria Math" panose="02040503050406030204" pitchFamily="18" charset="0"/>
                      </a:rPr>
                      <m:t>say</m:t>
                    </m:r>
                    <m:r>
                      <a:rPr lang="tr-TR" sz="2800" b="0" i="0" smtClean="0">
                        <a:solidFill>
                          <a:schemeClr val="tx1"/>
                        </a:solidFill>
                        <a:latin typeface="Cambria Math" panose="02040503050406030204" pitchFamily="18" charset="0"/>
                        <a:ea typeface="Cambria Math" panose="02040503050406030204" pitchFamily="18" charset="0"/>
                      </a:rPr>
                      <m:t>ı</m:t>
                    </m:r>
                    <m:r>
                      <m:rPr>
                        <m:sty m:val="p"/>
                      </m:rPr>
                      <a:rPr lang="tr-TR" sz="2800" b="0" i="0" smtClean="0">
                        <a:solidFill>
                          <a:schemeClr val="tx1"/>
                        </a:solidFill>
                        <a:latin typeface="Cambria Math" panose="02040503050406030204" pitchFamily="18" charset="0"/>
                        <a:ea typeface="Cambria Math" panose="02040503050406030204" pitchFamily="18" charset="0"/>
                      </a:rPr>
                      <m:t>s</m:t>
                    </m:r>
                    <m:r>
                      <a:rPr lang="tr-TR" sz="2800" b="0" i="0" smtClean="0">
                        <a:solidFill>
                          <a:schemeClr val="tx1"/>
                        </a:solidFill>
                        <a:latin typeface="Cambria Math" panose="02040503050406030204" pitchFamily="18" charset="0"/>
                        <a:ea typeface="Cambria Math" panose="02040503050406030204" pitchFamily="18" charset="0"/>
                      </a:rPr>
                      <m:t>ı=</m:t>
                    </m:r>
                    <m:f>
                      <m:fPr>
                        <m:ctrlPr>
                          <a:rPr lang="tr-TR" sz="2800" b="0" i="1" smtClean="0">
                            <a:solidFill>
                              <a:schemeClr val="tx1"/>
                            </a:solidFill>
                            <a:latin typeface="Cambria Math" panose="02040503050406030204" pitchFamily="18" charset="0"/>
                            <a:ea typeface="Cambria Math" panose="02040503050406030204" pitchFamily="18" charset="0"/>
                          </a:rPr>
                        </m:ctrlPr>
                      </m:fPr>
                      <m:num>
                        <m:r>
                          <m:rPr>
                            <m:sty m:val="p"/>
                          </m:rPr>
                          <a:rPr lang="tr-TR" sz="2800" i="0">
                            <a:solidFill>
                              <a:schemeClr val="tx1"/>
                            </a:solidFill>
                            <a:latin typeface="Cambria Math" panose="02040503050406030204" pitchFamily="18" charset="0"/>
                            <a:ea typeface="Cambria Math" panose="02040503050406030204" pitchFamily="18" charset="0"/>
                          </a:rPr>
                          <m:t>Atalet</m:t>
                        </m:r>
                        <m:r>
                          <a:rPr lang="tr-TR" sz="2800" i="0">
                            <a:solidFill>
                              <a:schemeClr val="tx1"/>
                            </a:solidFill>
                            <a:latin typeface="Cambria Math" panose="02040503050406030204" pitchFamily="18" charset="0"/>
                            <a:ea typeface="Cambria Math" panose="02040503050406030204" pitchFamily="18" charset="0"/>
                          </a:rPr>
                          <m:t> </m:t>
                        </m:r>
                        <m:r>
                          <m:rPr>
                            <m:sty m:val="p"/>
                          </m:rPr>
                          <a:rPr lang="tr-TR" sz="2800" i="0">
                            <a:solidFill>
                              <a:schemeClr val="tx1"/>
                            </a:solidFill>
                            <a:latin typeface="Cambria Math" panose="02040503050406030204" pitchFamily="18" charset="0"/>
                            <a:ea typeface="Cambria Math" panose="02040503050406030204" pitchFamily="18" charset="0"/>
                          </a:rPr>
                          <m:t>kuvveti</m:t>
                        </m:r>
                      </m:num>
                      <m:den>
                        <m:r>
                          <m:rPr>
                            <m:sty m:val="p"/>
                          </m:rPr>
                          <a:rPr lang="tr-TR" sz="2800" b="0" i="0" smtClean="0">
                            <a:solidFill>
                              <a:schemeClr val="tx1"/>
                            </a:solidFill>
                            <a:latin typeface="Cambria Math" panose="02040503050406030204" pitchFamily="18" charset="0"/>
                            <a:ea typeface="Cambria Math" panose="02040503050406030204" pitchFamily="18" charset="0"/>
                          </a:rPr>
                          <m:t>Yer</m:t>
                        </m:r>
                        <m:r>
                          <a:rPr lang="tr-TR" sz="2800" b="0" i="0" smtClean="0">
                            <a:solidFill>
                              <a:schemeClr val="tx1"/>
                            </a:solidFill>
                            <a:latin typeface="Cambria Math" panose="02040503050406030204" pitchFamily="18" charset="0"/>
                            <a:ea typeface="Cambria Math" panose="02040503050406030204" pitchFamily="18" charset="0"/>
                          </a:rPr>
                          <m:t>ç</m:t>
                        </m:r>
                        <m:r>
                          <m:rPr>
                            <m:sty m:val="p"/>
                          </m:rPr>
                          <a:rPr lang="tr-TR" sz="2800" b="0" i="0" smtClean="0">
                            <a:solidFill>
                              <a:schemeClr val="tx1"/>
                            </a:solidFill>
                            <a:latin typeface="Cambria Math" panose="02040503050406030204" pitchFamily="18" charset="0"/>
                            <a:ea typeface="Cambria Math" panose="02040503050406030204" pitchFamily="18" charset="0"/>
                          </a:rPr>
                          <m:t>ekimi</m:t>
                        </m:r>
                        <m:r>
                          <a:rPr lang="tr-TR" sz="2800" b="0" i="0" smtClean="0">
                            <a:solidFill>
                              <a:schemeClr val="tx1"/>
                            </a:solidFill>
                            <a:latin typeface="Cambria Math" panose="02040503050406030204" pitchFamily="18" charset="0"/>
                            <a:ea typeface="Cambria Math" panose="02040503050406030204" pitchFamily="18" charset="0"/>
                          </a:rPr>
                          <m:t> </m:t>
                        </m:r>
                        <m:r>
                          <m:rPr>
                            <m:sty m:val="p"/>
                          </m:rPr>
                          <a:rPr lang="tr-TR" sz="2800" i="0">
                            <a:solidFill>
                              <a:schemeClr val="tx1"/>
                            </a:solidFill>
                            <a:latin typeface="Cambria Math" panose="02040503050406030204" pitchFamily="18" charset="0"/>
                            <a:ea typeface="Cambria Math" panose="02040503050406030204" pitchFamily="18" charset="0"/>
                          </a:rPr>
                          <m:t>kuvveti</m:t>
                        </m:r>
                      </m:den>
                    </m:f>
                  </m:oMath>
                </a14:m>
                <a:endParaRPr lang="tr-TR" sz="2800" dirty="0">
                  <a:solidFill>
                    <a:schemeClr val="tx1"/>
                  </a:solidFil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1" y="1300766"/>
                <a:ext cx="10515600" cy="5267459"/>
              </a:xfrm>
              <a:blipFill>
                <a:blip r:embed="rId2"/>
                <a:stretch>
                  <a:fillRect l="-1043"/>
                </a:stretch>
              </a:blipFill>
            </p:spPr>
            <p:txBody>
              <a:bodyPr/>
              <a:lstStyle/>
              <a:p>
                <a:r>
                  <a:rPr lang="tr-TR">
                    <a:noFill/>
                  </a:rPr>
                  <a:t> </a:t>
                </a:r>
              </a:p>
            </p:txBody>
          </p:sp>
        </mc:Fallback>
      </mc:AlternateContent>
    </p:spTree>
    <p:extLst>
      <p:ext uri="{BB962C8B-B14F-4D97-AF65-F5344CB8AC3E}">
        <p14:creationId xmlns:p14="http://schemas.microsoft.com/office/powerpoint/2010/main" val="35776685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altLang="ar-SY" i="1" dirty="0"/>
              <a:t>Karıştırıcı Tanklarda Güç Gereksinimi</a:t>
            </a:r>
            <a:endParaRPr lang="en-US" b="1" dirty="0"/>
          </a:p>
        </p:txBody>
      </p:sp>
      <p:sp>
        <p:nvSpPr>
          <p:cNvPr id="3" name="Content Placeholder 2"/>
          <p:cNvSpPr>
            <a:spLocks noGrp="1"/>
          </p:cNvSpPr>
          <p:nvPr>
            <p:ph idx="1"/>
          </p:nvPr>
        </p:nvSpPr>
        <p:spPr>
          <a:xfrm>
            <a:off x="838201" y="1300766"/>
            <a:ext cx="10515600" cy="5267459"/>
          </a:xfrm>
        </p:spPr>
        <p:txBody>
          <a:bodyPr>
            <a:normAutofit/>
          </a:bodyPr>
          <a:lstStyle/>
          <a:p>
            <a:pPr marL="457200" indent="-457200" algn="l" rtl="0">
              <a:spcBef>
                <a:spcPts val="0"/>
              </a:spcBef>
              <a:spcAft>
                <a:spcPts val="600"/>
              </a:spcAft>
              <a:buFont typeface="Arial" panose="020B0604020202020204" pitchFamily="34" charset="0"/>
              <a:buChar char="•"/>
            </a:pPr>
            <a:r>
              <a:rPr lang="tr-TR" sz="2800" dirty="0">
                <a:solidFill>
                  <a:schemeClr val="tx1"/>
                </a:solidFill>
              </a:rPr>
              <a:t>Karıştırma sırasında girdap oluşursa (</a:t>
            </a:r>
            <a:r>
              <a:rPr lang="tr-TR" sz="2800" i="1" dirty="0" err="1">
                <a:solidFill>
                  <a:schemeClr val="tx1"/>
                </a:solidFill>
              </a:rPr>
              <a:t>N</a:t>
            </a:r>
            <a:r>
              <a:rPr lang="tr-TR" sz="2800" i="1" baseline="-25000" dirty="0" err="1">
                <a:solidFill>
                  <a:schemeClr val="tx1"/>
                </a:solidFill>
              </a:rPr>
              <a:t>Fr</a:t>
            </a:r>
            <a:r>
              <a:rPr lang="tr-TR" sz="2800" dirty="0">
                <a:solidFill>
                  <a:schemeClr val="tx1"/>
                </a:solidFill>
              </a:rPr>
              <a:t>) sayısı etkisini gösterir.</a:t>
            </a:r>
          </a:p>
          <a:p>
            <a:pPr marL="457200" indent="-457200" algn="l" rtl="0">
              <a:spcBef>
                <a:spcPts val="0"/>
              </a:spcBef>
              <a:spcAft>
                <a:spcPts val="600"/>
              </a:spcAft>
              <a:buFont typeface="Arial" panose="020B0604020202020204" pitchFamily="34" charset="0"/>
              <a:buChar char="•"/>
            </a:pPr>
            <a:r>
              <a:rPr lang="tr-TR" sz="2800" dirty="0">
                <a:solidFill>
                  <a:srgbClr val="FF0000"/>
                </a:solidFill>
              </a:rPr>
              <a:t>Girdap</a:t>
            </a:r>
            <a:r>
              <a:rPr lang="tr-TR" sz="2800" dirty="0"/>
              <a:t>, </a:t>
            </a:r>
            <a:r>
              <a:rPr lang="tr-TR" sz="2800" i="1" dirty="0" err="1">
                <a:solidFill>
                  <a:srgbClr val="FF0000"/>
                </a:solidFill>
              </a:rPr>
              <a:t>N</a:t>
            </a:r>
            <a:r>
              <a:rPr lang="tr-TR" sz="2800" i="1" baseline="-25000" dirty="0" err="1">
                <a:solidFill>
                  <a:srgbClr val="FF0000"/>
                </a:solidFill>
              </a:rPr>
              <a:t>Fr</a:t>
            </a:r>
            <a:r>
              <a:rPr lang="tr-TR" sz="2800" dirty="0">
                <a:solidFill>
                  <a:srgbClr val="FF0000"/>
                </a:solidFill>
              </a:rPr>
              <a:t>&gt;300</a:t>
            </a:r>
            <a:r>
              <a:rPr lang="tr-TR" sz="2800" dirty="0"/>
              <a:t> </a:t>
            </a:r>
            <a:r>
              <a:rPr lang="tr-TR" sz="2800" dirty="0">
                <a:solidFill>
                  <a:schemeClr val="tx1"/>
                </a:solidFill>
              </a:rPr>
              <a:t>olduğu durumlarda da (dalgakıranlı ve yandan girişli pervaneliler dışında) olabilir.</a:t>
            </a:r>
          </a:p>
          <a:p>
            <a:pPr algn="l" rtl="0">
              <a:lnSpc>
                <a:spcPct val="170000"/>
              </a:lnSpc>
            </a:pPr>
            <a:endParaRPr lang="tr-TR" sz="2800" dirty="0"/>
          </a:p>
          <a:p>
            <a:pPr marL="457200" indent="-457200" algn="l" rtl="0">
              <a:lnSpc>
                <a:spcPct val="170000"/>
              </a:lnSpc>
              <a:buFont typeface="Arial" panose="020B0604020202020204" pitchFamily="34" charset="0"/>
              <a:buChar char="•"/>
            </a:pPr>
            <a:endParaRPr lang="tr-TR" sz="2800" dirty="0"/>
          </a:p>
        </p:txBody>
      </p:sp>
    </p:spTree>
    <p:extLst>
      <p:ext uri="{BB962C8B-B14F-4D97-AF65-F5344CB8AC3E}">
        <p14:creationId xmlns:p14="http://schemas.microsoft.com/office/powerpoint/2010/main" val="13771572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altLang="ar-SY" i="1" dirty="0"/>
              <a:t>Karıştırıcı Tanklarda Güç Gereksinimi</a:t>
            </a:r>
            <a:endParaRPr lang="en-US" b="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1" y="1300766"/>
                <a:ext cx="10515600" cy="5267459"/>
              </a:xfrm>
            </p:spPr>
            <p:txBody>
              <a:bodyPr>
                <a:normAutofit/>
              </a:bodyPr>
              <a:lstStyle/>
              <a:p>
                <a:pPr marL="457200" indent="-457200" algn="l" rtl="0">
                  <a:spcBef>
                    <a:spcPts val="0"/>
                  </a:spcBef>
                  <a:spcAft>
                    <a:spcPts val="600"/>
                  </a:spcAft>
                  <a:buFont typeface="Arial" panose="020B0604020202020204" pitchFamily="34" charset="0"/>
                  <a:buChar char="•"/>
                </a:pPr>
                <a:r>
                  <a:rPr lang="tr-TR" sz="2800" i="1" dirty="0">
                    <a:solidFill>
                      <a:schemeClr val="tx1"/>
                    </a:solidFill>
                  </a:rPr>
                  <a:t>N</a:t>
                </a:r>
                <a:r>
                  <a:rPr lang="tr-TR" sz="2800" i="1" baseline="-25000" dirty="0" err="1">
                    <a:solidFill>
                      <a:schemeClr val="tx1"/>
                    </a:solidFill>
                  </a:rPr>
                  <a:t>Fr</a:t>
                </a:r>
                <a:r>
                  <a:rPr lang="tr-TR" sz="2800" dirty="0">
                    <a:solidFill>
                      <a:schemeClr val="tx1"/>
                    </a:solidFill>
                  </a:rPr>
                  <a:t> ,bir faktör olduğunda </a:t>
                </a:r>
              </a:p>
              <a:p>
                <a:pPr algn="ctr" rtl="0">
                  <a:spcBef>
                    <a:spcPts val="0"/>
                  </a:spcBef>
                  <a:spcAft>
                    <a:spcPts val="600"/>
                  </a:spcAft>
                </a:pPr>
                <a14:m>
                  <m:oMath xmlns:m="http://schemas.openxmlformats.org/officeDocument/2006/math">
                    <m:f>
                      <m:fPr>
                        <m:ctrlPr>
                          <a:rPr lang="tr-TR" sz="2800" i="1">
                            <a:solidFill>
                              <a:schemeClr val="tx1"/>
                            </a:solidFill>
                            <a:latin typeface="Cambria Math" panose="02040503050406030204" pitchFamily="18" charset="0"/>
                          </a:rPr>
                        </m:ctrlPr>
                      </m:fPr>
                      <m:num>
                        <m:r>
                          <a:rPr lang="tr-TR" sz="2800" i="1">
                            <a:solidFill>
                              <a:schemeClr val="tx1"/>
                            </a:solidFill>
                            <a:latin typeface="Cambria Math" panose="02040503050406030204" pitchFamily="18" charset="0"/>
                          </a:rPr>
                          <m:t>𝑃</m:t>
                        </m:r>
                        <m:r>
                          <a:rPr lang="tr-TR" sz="2800" i="1">
                            <a:solidFill>
                              <a:schemeClr val="tx1"/>
                            </a:solidFill>
                            <a:latin typeface="Cambria Math" panose="02040503050406030204" pitchFamily="18" charset="0"/>
                          </a:rPr>
                          <m:t>. </m:t>
                        </m:r>
                        <m:sSub>
                          <m:sSubPr>
                            <m:ctrlPr>
                              <a:rPr lang="tr-TR" sz="2800" i="1">
                                <a:solidFill>
                                  <a:schemeClr val="tx1"/>
                                </a:solidFill>
                                <a:latin typeface="Cambria Math" panose="02040503050406030204" pitchFamily="18" charset="0"/>
                              </a:rPr>
                            </m:ctrlPr>
                          </m:sSubPr>
                          <m:e>
                            <m:r>
                              <a:rPr lang="tr-TR" sz="2800" i="1">
                                <a:solidFill>
                                  <a:schemeClr val="tx1"/>
                                </a:solidFill>
                                <a:latin typeface="Cambria Math" panose="02040503050406030204" pitchFamily="18" charset="0"/>
                              </a:rPr>
                              <m:t>𝑔</m:t>
                            </m:r>
                          </m:e>
                          <m:sub>
                            <m:r>
                              <a:rPr lang="tr-TR" sz="2800" i="1">
                                <a:solidFill>
                                  <a:schemeClr val="tx1"/>
                                </a:solidFill>
                                <a:latin typeface="Cambria Math" panose="02040503050406030204" pitchFamily="18" charset="0"/>
                              </a:rPr>
                              <m:t>𝑐</m:t>
                            </m:r>
                          </m:sub>
                        </m:sSub>
                      </m:num>
                      <m:den>
                        <m:sSup>
                          <m:sSupPr>
                            <m:ctrlPr>
                              <a:rPr lang="tr-TR" sz="2800" i="1">
                                <a:solidFill>
                                  <a:schemeClr val="tx1"/>
                                </a:solidFill>
                                <a:latin typeface="Cambria Math" panose="02040503050406030204" pitchFamily="18" charset="0"/>
                              </a:rPr>
                            </m:ctrlPr>
                          </m:sSupPr>
                          <m:e>
                            <m:r>
                              <a:rPr lang="tr-TR" sz="2800" i="1">
                                <a:solidFill>
                                  <a:schemeClr val="tx1"/>
                                </a:solidFill>
                                <a:latin typeface="Cambria Math" panose="02040503050406030204" pitchFamily="18" charset="0"/>
                              </a:rPr>
                              <m:t>𝑛</m:t>
                            </m:r>
                          </m:e>
                          <m:sup>
                            <m:r>
                              <a:rPr lang="tr-TR" sz="2800" i="1">
                                <a:solidFill>
                                  <a:schemeClr val="tx1"/>
                                </a:solidFill>
                                <a:latin typeface="Cambria Math" panose="02040503050406030204" pitchFamily="18" charset="0"/>
                              </a:rPr>
                              <m:t>3</m:t>
                            </m:r>
                          </m:sup>
                        </m:sSup>
                        <m:sSubSup>
                          <m:sSubSupPr>
                            <m:ctrlPr>
                              <a:rPr lang="tr-TR" sz="2800" i="1">
                                <a:solidFill>
                                  <a:schemeClr val="tx1"/>
                                </a:solidFill>
                                <a:latin typeface="Cambria Math" panose="02040503050406030204" pitchFamily="18" charset="0"/>
                              </a:rPr>
                            </m:ctrlPr>
                          </m:sSubSupPr>
                          <m:e>
                            <m:r>
                              <a:rPr lang="tr-TR" sz="2800" i="1">
                                <a:solidFill>
                                  <a:schemeClr val="tx1"/>
                                </a:solidFill>
                                <a:latin typeface="Cambria Math" panose="02040503050406030204" pitchFamily="18" charset="0"/>
                              </a:rPr>
                              <m:t>𝐷</m:t>
                            </m:r>
                          </m:e>
                          <m:sub>
                            <m:r>
                              <a:rPr lang="tr-TR" sz="2800" i="1">
                                <a:solidFill>
                                  <a:schemeClr val="tx1"/>
                                </a:solidFill>
                                <a:latin typeface="Cambria Math" panose="02040503050406030204" pitchFamily="18" charset="0"/>
                              </a:rPr>
                              <m:t>𝑐</m:t>
                            </m:r>
                          </m:sub>
                          <m:sup>
                            <m:r>
                              <a:rPr lang="tr-TR" sz="2800" i="1">
                                <a:solidFill>
                                  <a:schemeClr val="tx1"/>
                                </a:solidFill>
                                <a:latin typeface="Cambria Math" panose="02040503050406030204" pitchFamily="18" charset="0"/>
                              </a:rPr>
                              <m:t>5</m:t>
                            </m:r>
                          </m:sup>
                        </m:sSubSup>
                        <m:r>
                          <a:rPr lang="tr-TR" sz="2800" i="1">
                            <a:solidFill>
                              <a:schemeClr val="tx1"/>
                            </a:solidFill>
                            <a:latin typeface="Cambria Math" panose="02040503050406030204" pitchFamily="18" charset="0"/>
                            <a:ea typeface="Cambria Math" panose="02040503050406030204" pitchFamily="18" charset="0"/>
                          </a:rPr>
                          <m:t>𝜌</m:t>
                        </m:r>
                      </m:den>
                    </m:f>
                    <m:r>
                      <a:rPr lang="tr-TR" sz="2800" i="1">
                        <a:solidFill>
                          <a:schemeClr val="tx1"/>
                        </a:solidFill>
                        <a:latin typeface="Cambria Math" panose="02040503050406030204" pitchFamily="18" charset="0"/>
                      </a:rPr>
                      <m:t>=</m:t>
                    </m:r>
                    <m:r>
                      <m:rPr>
                        <m:sty m:val="p"/>
                      </m:rPr>
                      <a:rPr lang="el-GR" sz="2800" i="1">
                        <a:solidFill>
                          <a:schemeClr val="tx1"/>
                        </a:solidFill>
                        <a:latin typeface="Cambria Math" panose="02040503050406030204" pitchFamily="18" charset="0"/>
                        <a:ea typeface="Cambria Math" panose="02040503050406030204" pitchFamily="18" charset="0"/>
                      </a:rPr>
                      <m:t>ψ</m:t>
                    </m:r>
                    <m:r>
                      <a:rPr lang="tr-TR" sz="2800" i="1">
                        <a:solidFill>
                          <a:schemeClr val="tx1"/>
                        </a:solidFill>
                        <a:latin typeface="Cambria Math" panose="02040503050406030204" pitchFamily="18" charset="0"/>
                        <a:ea typeface="Cambria Math" panose="02040503050406030204" pitchFamily="18" charset="0"/>
                      </a:rPr>
                      <m:t>(</m:t>
                    </m:r>
                    <m:f>
                      <m:fPr>
                        <m:ctrlPr>
                          <a:rPr lang="tr-TR" sz="2800" i="1">
                            <a:solidFill>
                              <a:schemeClr val="tx1"/>
                            </a:solidFill>
                            <a:latin typeface="Cambria Math" panose="02040503050406030204" pitchFamily="18" charset="0"/>
                            <a:ea typeface="Cambria Math" panose="02040503050406030204" pitchFamily="18" charset="0"/>
                          </a:rPr>
                        </m:ctrlPr>
                      </m:fPr>
                      <m:num>
                        <m:r>
                          <a:rPr lang="tr-TR" sz="2800" i="1">
                            <a:solidFill>
                              <a:schemeClr val="tx1"/>
                            </a:solidFill>
                            <a:latin typeface="Cambria Math" panose="02040503050406030204" pitchFamily="18" charset="0"/>
                            <a:ea typeface="Cambria Math" panose="02040503050406030204" pitchFamily="18" charset="0"/>
                          </a:rPr>
                          <m:t>𝑛</m:t>
                        </m:r>
                        <m:sSubSup>
                          <m:sSubSupPr>
                            <m:ctrlPr>
                              <a:rPr lang="tr-TR" sz="2800" i="1">
                                <a:solidFill>
                                  <a:schemeClr val="tx1"/>
                                </a:solidFill>
                                <a:latin typeface="Cambria Math" panose="02040503050406030204" pitchFamily="18" charset="0"/>
                                <a:ea typeface="Cambria Math" panose="02040503050406030204" pitchFamily="18" charset="0"/>
                              </a:rPr>
                            </m:ctrlPr>
                          </m:sSubSupPr>
                          <m:e>
                            <m:r>
                              <a:rPr lang="tr-TR" sz="2800" i="1">
                                <a:solidFill>
                                  <a:schemeClr val="tx1"/>
                                </a:solidFill>
                                <a:latin typeface="Cambria Math" panose="02040503050406030204" pitchFamily="18" charset="0"/>
                                <a:ea typeface="Cambria Math" panose="02040503050406030204" pitchFamily="18" charset="0"/>
                              </a:rPr>
                              <m:t>𝐷</m:t>
                            </m:r>
                          </m:e>
                          <m:sub>
                            <m:r>
                              <a:rPr lang="tr-TR" sz="2800" i="1">
                                <a:solidFill>
                                  <a:schemeClr val="tx1"/>
                                </a:solidFill>
                                <a:latin typeface="Cambria Math" panose="02040503050406030204" pitchFamily="18" charset="0"/>
                                <a:ea typeface="Cambria Math" panose="02040503050406030204" pitchFamily="18" charset="0"/>
                              </a:rPr>
                              <m:t>𝑐</m:t>
                            </m:r>
                          </m:sub>
                          <m:sup>
                            <m:r>
                              <a:rPr lang="tr-TR" sz="2800" i="1">
                                <a:solidFill>
                                  <a:schemeClr val="tx1"/>
                                </a:solidFill>
                                <a:latin typeface="Cambria Math" panose="02040503050406030204" pitchFamily="18" charset="0"/>
                                <a:ea typeface="Cambria Math" panose="02040503050406030204" pitchFamily="18" charset="0"/>
                              </a:rPr>
                              <m:t>2</m:t>
                            </m:r>
                          </m:sup>
                        </m:sSubSup>
                        <m:r>
                          <a:rPr lang="tr-TR" sz="2800" i="1">
                            <a:solidFill>
                              <a:schemeClr val="tx1"/>
                            </a:solidFill>
                            <a:latin typeface="Cambria Math" panose="02040503050406030204" pitchFamily="18" charset="0"/>
                            <a:ea typeface="Cambria Math" panose="02040503050406030204" pitchFamily="18" charset="0"/>
                          </a:rPr>
                          <m:t>𝜌</m:t>
                        </m:r>
                      </m:num>
                      <m:den>
                        <m:r>
                          <a:rPr lang="tr-TR" sz="2800" i="1">
                            <a:solidFill>
                              <a:schemeClr val="tx1"/>
                            </a:solidFill>
                            <a:latin typeface="Cambria Math" panose="02040503050406030204" pitchFamily="18" charset="0"/>
                            <a:ea typeface="Cambria Math" panose="02040503050406030204" pitchFamily="18" charset="0"/>
                          </a:rPr>
                          <m:t>𝜇</m:t>
                        </m:r>
                      </m:den>
                    </m:f>
                    <m:r>
                      <a:rPr lang="tr-TR" sz="2800">
                        <a:solidFill>
                          <a:schemeClr val="tx1"/>
                        </a:solidFill>
                        <a:latin typeface="Cambria Math" panose="02040503050406030204" pitchFamily="18" charset="0"/>
                        <a:ea typeface="Cambria Math" panose="02040503050406030204" pitchFamily="18" charset="0"/>
                      </a:rPr>
                      <m:t>,</m:t>
                    </m:r>
                    <m:f>
                      <m:fPr>
                        <m:ctrlPr>
                          <a:rPr lang="tr-TR" sz="2800" i="1">
                            <a:solidFill>
                              <a:schemeClr val="tx1"/>
                            </a:solidFill>
                            <a:latin typeface="Cambria Math" panose="02040503050406030204" pitchFamily="18" charset="0"/>
                            <a:ea typeface="Cambria Math" panose="02040503050406030204" pitchFamily="18" charset="0"/>
                          </a:rPr>
                        </m:ctrlPr>
                      </m:fPr>
                      <m:num>
                        <m:sSup>
                          <m:sSupPr>
                            <m:ctrlPr>
                              <a:rPr lang="tr-TR" sz="2800" i="1">
                                <a:solidFill>
                                  <a:schemeClr val="tx1"/>
                                </a:solidFill>
                                <a:latin typeface="Cambria Math" panose="02040503050406030204" pitchFamily="18" charset="0"/>
                                <a:ea typeface="Cambria Math" panose="02040503050406030204" pitchFamily="18" charset="0"/>
                              </a:rPr>
                            </m:ctrlPr>
                          </m:sSupPr>
                          <m:e>
                            <m:r>
                              <a:rPr lang="tr-TR" sz="2800" i="1">
                                <a:solidFill>
                                  <a:schemeClr val="tx1"/>
                                </a:solidFill>
                                <a:latin typeface="Cambria Math" panose="02040503050406030204" pitchFamily="18" charset="0"/>
                                <a:ea typeface="Cambria Math" panose="02040503050406030204" pitchFamily="18" charset="0"/>
                              </a:rPr>
                              <m:t>𝑛</m:t>
                            </m:r>
                          </m:e>
                          <m:sup>
                            <m:r>
                              <a:rPr lang="tr-TR" sz="2800" i="1">
                                <a:solidFill>
                                  <a:schemeClr val="tx1"/>
                                </a:solidFill>
                                <a:latin typeface="Cambria Math" panose="02040503050406030204" pitchFamily="18" charset="0"/>
                                <a:ea typeface="Cambria Math" panose="02040503050406030204" pitchFamily="18" charset="0"/>
                              </a:rPr>
                              <m:t>2</m:t>
                            </m:r>
                          </m:sup>
                        </m:sSup>
                        <m:sSub>
                          <m:sSubPr>
                            <m:ctrlPr>
                              <a:rPr lang="tr-TR" sz="2800" i="1">
                                <a:solidFill>
                                  <a:schemeClr val="tx1"/>
                                </a:solidFill>
                                <a:latin typeface="Cambria Math" panose="02040503050406030204" pitchFamily="18" charset="0"/>
                                <a:ea typeface="Cambria Math" panose="02040503050406030204" pitchFamily="18" charset="0"/>
                              </a:rPr>
                            </m:ctrlPr>
                          </m:sSubPr>
                          <m:e>
                            <m:r>
                              <a:rPr lang="tr-TR" sz="2800" i="1">
                                <a:solidFill>
                                  <a:schemeClr val="tx1"/>
                                </a:solidFill>
                                <a:latin typeface="Cambria Math" panose="02040503050406030204" pitchFamily="18" charset="0"/>
                                <a:ea typeface="Cambria Math" panose="02040503050406030204" pitchFamily="18" charset="0"/>
                              </a:rPr>
                              <m:t>𝐷</m:t>
                            </m:r>
                          </m:e>
                          <m:sub>
                            <m:r>
                              <a:rPr lang="tr-TR" sz="2800" i="1">
                                <a:solidFill>
                                  <a:schemeClr val="tx1"/>
                                </a:solidFill>
                                <a:latin typeface="Cambria Math" panose="02040503050406030204" pitchFamily="18" charset="0"/>
                                <a:ea typeface="Cambria Math" panose="02040503050406030204" pitchFamily="18" charset="0"/>
                              </a:rPr>
                              <m:t>𝑐</m:t>
                            </m:r>
                          </m:sub>
                        </m:sSub>
                      </m:num>
                      <m:den>
                        <m:r>
                          <a:rPr lang="tr-TR" sz="2800" i="1">
                            <a:solidFill>
                              <a:schemeClr val="tx1"/>
                            </a:solidFill>
                            <a:latin typeface="Cambria Math" panose="02040503050406030204" pitchFamily="18" charset="0"/>
                            <a:ea typeface="Cambria Math" panose="02040503050406030204" pitchFamily="18" charset="0"/>
                          </a:rPr>
                          <m:t>𝑔</m:t>
                        </m:r>
                      </m:den>
                    </m:f>
                    <m:r>
                      <a:rPr lang="tr-TR" sz="2800" i="1">
                        <a:solidFill>
                          <a:schemeClr val="tx1"/>
                        </a:solidFill>
                        <a:latin typeface="Cambria Math" panose="02040503050406030204" pitchFamily="18" charset="0"/>
                        <a:ea typeface="Cambria Math" panose="02040503050406030204" pitchFamily="18" charset="0"/>
                      </a:rPr>
                      <m:t>,</m:t>
                    </m:r>
                    <m:sSub>
                      <m:sSubPr>
                        <m:ctrlPr>
                          <a:rPr lang="tr-TR" sz="2800" i="1">
                            <a:solidFill>
                              <a:schemeClr val="tx1"/>
                            </a:solidFill>
                            <a:latin typeface="Cambria Math" panose="02040503050406030204" pitchFamily="18" charset="0"/>
                            <a:ea typeface="Cambria Math" panose="02040503050406030204" pitchFamily="18" charset="0"/>
                          </a:rPr>
                        </m:ctrlPr>
                      </m:sSubPr>
                      <m:e>
                        <m:r>
                          <a:rPr lang="tr-TR" sz="2800" i="1">
                            <a:solidFill>
                              <a:schemeClr val="tx1"/>
                            </a:solidFill>
                            <a:latin typeface="Cambria Math" panose="02040503050406030204" pitchFamily="18" charset="0"/>
                            <a:ea typeface="Cambria Math" panose="02040503050406030204" pitchFamily="18" charset="0"/>
                          </a:rPr>
                          <m:t>𝑆</m:t>
                        </m:r>
                      </m:e>
                      <m:sub>
                        <m:r>
                          <a:rPr lang="tr-TR" sz="2800" i="1">
                            <a:solidFill>
                              <a:schemeClr val="tx1"/>
                            </a:solidFill>
                            <a:latin typeface="Cambria Math" panose="02040503050406030204" pitchFamily="18" charset="0"/>
                            <a:ea typeface="Cambria Math" panose="02040503050406030204" pitchFamily="18" charset="0"/>
                          </a:rPr>
                          <m:t>1</m:t>
                        </m:r>
                      </m:sub>
                    </m:sSub>
                    <m:r>
                      <a:rPr lang="tr-TR" sz="2800" i="1">
                        <a:solidFill>
                          <a:schemeClr val="tx1"/>
                        </a:solidFill>
                        <a:latin typeface="Cambria Math" panose="02040503050406030204" pitchFamily="18" charset="0"/>
                        <a:ea typeface="Cambria Math" panose="02040503050406030204" pitchFamily="18" charset="0"/>
                      </a:rPr>
                      <m:t>,</m:t>
                    </m:r>
                    <m:sSub>
                      <m:sSubPr>
                        <m:ctrlPr>
                          <a:rPr lang="tr-TR" sz="2800" i="1">
                            <a:solidFill>
                              <a:schemeClr val="tx1"/>
                            </a:solidFill>
                            <a:latin typeface="Cambria Math" panose="02040503050406030204" pitchFamily="18" charset="0"/>
                            <a:ea typeface="Cambria Math" panose="02040503050406030204" pitchFamily="18" charset="0"/>
                          </a:rPr>
                        </m:ctrlPr>
                      </m:sSubPr>
                      <m:e>
                        <m:r>
                          <a:rPr lang="tr-TR" sz="2800" i="1">
                            <a:solidFill>
                              <a:schemeClr val="tx1"/>
                            </a:solidFill>
                            <a:latin typeface="Cambria Math" panose="02040503050406030204" pitchFamily="18" charset="0"/>
                            <a:ea typeface="Cambria Math" panose="02040503050406030204" pitchFamily="18" charset="0"/>
                          </a:rPr>
                          <m:t>𝑆</m:t>
                        </m:r>
                      </m:e>
                      <m:sub>
                        <m:r>
                          <a:rPr lang="tr-TR" sz="2800" i="1">
                            <a:solidFill>
                              <a:schemeClr val="tx1"/>
                            </a:solidFill>
                            <a:latin typeface="Cambria Math" panose="02040503050406030204" pitchFamily="18" charset="0"/>
                            <a:ea typeface="Cambria Math" panose="02040503050406030204" pitchFamily="18" charset="0"/>
                          </a:rPr>
                          <m:t>2</m:t>
                        </m:r>
                      </m:sub>
                    </m:sSub>
                    <m:r>
                      <a:rPr lang="tr-TR" sz="2800" i="1">
                        <a:solidFill>
                          <a:schemeClr val="tx1"/>
                        </a:solidFill>
                        <a:latin typeface="Cambria Math" panose="02040503050406030204" pitchFamily="18" charset="0"/>
                        <a:ea typeface="Cambria Math" panose="02040503050406030204" pitchFamily="18" charset="0"/>
                      </a:rPr>
                      <m:t>,</m:t>
                    </m:r>
                    <m:r>
                      <a:rPr lang="tr-TR" sz="2800">
                        <a:solidFill>
                          <a:schemeClr val="tx1"/>
                        </a:solidFill>
                        <a:latin typeface="Cambria Math" panose="02040503050406030204" pitchFamily="18" charset="0"/>
                        <a:ea typeface="Cambria Math" panose="02040503050406030204" pitchFamily="18" charset="0"/>
                      </a:rPr>
                      <m:t>……</m:t>
                    </m:r>
                    <m:r>
                      <a:rPr lang="tr-TR" sz="2800" i="1">
                        <a:solidFill>
                          <a:schemeClr val="tx1"/>
                        </a:solidFill>
                        <a:latin typeface="Cambria Math" panose="02040503050406030204" pitchFamily="18" charset="0"/>
                        <a:ea typeface="Cambria Math" panose="02040503050406030204" pitchFamily="18" charset="0"/>
                      </a:rPr>
                      <m:t>,</m:t>
                    </m:r>
                    <m:sSub>
                      <m:sSubPr>
                        <m:ctrlPr>
                          <a:rPr lang="tr-TR" sz="2800" i="1">
                            <a:solidFill>
                              <a:schemeClr val="tx1"/>
                            </a:solidFill>
                            <a:latin typeface="Cambria Math" panose="02040503050406030204" pitchFamily="18" charset="0"/>
                            <a:ea typeface="Cambria Math" panose="02040503050406030204" pitchFamily="18" charset="0"/>
                          </a:rPr>
                        </m:ctrlPr>
                      </m:sSubPr>
                      <m:e>
                        <m:r>
                          <a:rPr lang="tr-TR" sz="2800" i="1">
                            <a:solidFill>
                              <a:schemeClr val="tx1"/>
                            </a:solidFill>
                            <a:latin typeface="Cambria Math" panose="02040503050406030204" pitchFamily="18" charset="0"/>
                            <a:ea typeface="Cambria Math" panose="02040503050406030204" pitchFamily="18" charset="0"/>
                          </a:rPr>
                          <m:t>𝑆</m:t>
                        </m:r>
                      </m:e>
                      <m:sub>
                        <m:r>
                          <a:rPr lang="tr-TR" sz="2800" i="1">
                            <a:solidFill>
                              <a:schemeClr val="tx1"/>
                            </a:solidFill>
                            <a:latin typeface="Cambria Math" panose="02040503050406030204" pitchFamily="18" charset="0"/>
                            <a:ea typeface="Cambria Math" panose="02040503050406030204" pitchFamily="18" charset="0"/>
                          </a:rPr>
                          <m:t>𝑛</m:t>
                        </m:r>
                      </m:sub>
                    </m:sSub>
                    <m:r>
                      <a:rPr lang="tr-TR" sz="2800" b="0" i="1" smtClean="0">
                        <a:solidFill>
                          <a:schemeClr val="tx1"/>
                        </a:solidFill>
                        <a:latin typeface="Cambria Math" panose="02040503050406030204" pitchFamily="18" charset="0"/>
                        <a:ea typeface="Cambria Math" panose="02040503050406030204" pitchFamily="18" charset="0"/>
                      </a:rPr>
                      <m:t>)</m:t>
                    </m:r>
                  </m:oMath>
                </a14:m>
                <a:r>
                  <a:rPr lang="tr-TR" sz="2800" dirty="0">
                    <a:solidFill>
                      <a:schemeClr val="tx1"/>
                    </a:solidFill>
                  </a:rPr>
                  <a:t> </a:t>
                </a:r>
              </a:p>
              <a:p>
                <a:pPr algn="l" rtl="0">
                  <a:spcBef>
                    <a:spcPts val="0"/>
                  </a:spcBef>
                  <a:spcAft>
                    <a:spcPts val="600"/>
                  </a:spcAft>
                </a:pPr>
                <a:r>
                  <a:rPr lang="tr-TR" sz="2800" dirty="0">
                    <a:solidFill>
                      <a:schemeClr val="tx1"/>
                    </a:solidFill>
                  </a:rPr>
                  <a:t>eşitlik aşağıdaki gibi tanımlanır:</a:t>
                </a:r>
              </a:p>
              <a:p>
                <a:pPr algn="ctr" rtl="0">
                  <a:spcBef>
                    <a:spcPts val="0"/>
                  </a:spcBef>
                  <a:spcAft>
                    <a:spcPts val="600"/>
                  </a:spcAft>
                </a:pPr>
                <a14:m>
                  <m:oMathPara xmlns:m="http://schemas.openxmlformats.org/officeDocument/2006/math">
                    <m:oMathParaPr>
                      <m:jc m:val="centerGroup"/>
                    </m:oMathParaPr>
                    <m:oMath xmlns:m="http://schemas.openxmlformats.org/officeDocument/2006/math">
                      <m:f>
                        <m:fPr>
                          <m:ctrlPr>
                            <a:rPr lang="tr-TR" sz="2800" i="1">
                              <a:solidFill>
                                <a:schemeClr val="tx1"/>
                              </a:solidFill>
                              <a:latin typeface="Cambria Math" panose="02040503050406030204" pitchFamily="18" charset="0"/>
                            </a:rPr>
                          </m:ctrlPr>
                        </m:fPr>
                        <m:num>
                          <m:sSub>
                            <m:sSubPr>
                              <m:ctrlPr>
                                <a:rPr lang="tr-TR" sz="2800" i="1">
                                  <a:solidFill>
                                    <a:schemeClr val="tx1"/>
                                  </a:solidFill>
                                  <a:latin typeface="Cambria Math" panose="02040503050406030204" pitchFamily="18" charset="0"/>
                                  <a:ea typeface="Cambria Math" panose="02040503050406030204" pitchFamily="18" charset="0"/>
                                </a:rPr>
                              </m:ctrlPr>
                            </m:sSubPr>
                            <m:e>
                              <m:r>
                                <a:rPr lang="tr-TR" sz="2800" i="1">
                                  <a:solidFill>
                                    <a:schemeClr val="tx1"/>
                                  </a:solidFill>
                                  <a:latin typeface="Cambria Math" panose="02040503050406030204" pitchFamily="18" charset="0"/>
                                  <a:ea typeface="Cambria Math" panose="02040503050406030204" pitchFamily="18" charset="0"/>
                                </a:rPr>
                                <m:t>𝑁</m:t>
                              </m:r>
                            </m:e>
                            <m:sub>
                              <m:r>
                                <a:rPr lang="tr-TR" sz="2800" i="1">
                                  <a:solidFill>
                                    <a:schemeClr val="tx1"/>
                                  </a:solidFill>
                                  <a:latin typeface="Cambria Math" panose="02040503050406030204" pitchFamily="18" charset="0"/>
                                  <a:ea typeface="Cambria Math" panose="02040503050406030204" pitchFamily="18" charset="0"/>
                                </a:rPr>
                                <m:t>𝑝𝑜</m:t>
                              </m:r>
                            </m:sub>
                          </m:sSub>
                        </m:num>
                        <m:den>
                          <m:sSubSup>
                            <m:sSubSupPr>
                              <m:ctrlPr>
                                <a:rPr lang="tr-TR" sz="2800" i="1" smtClean="0">
                                  <a:solidFill>
                                    <a:schemeClr val="tx1"/>
                                  </a:solidFill>
                                  <a:latin typeface="Cambria Math" panose="02040503050406030204" pitchFamily="18" charset="0"/>
                                </a:rPr>
                              </m:ctrlPr>
                            </m:sSubSupPr>
                            <m:e>
                              <m:r>
                                <a:rPr lang="tr-TR" sz="2800" b="0" i="1" smtClean="0">
                                  <a:solidFill>
                                    <a:schemeClr val="tx1"/>
                                  </a:solidFill>
                                  <a:latin typeface="Cambria Math" panose="02040503050406030204" pitchFamily="18" charset="0"/>
                                </a:rPr>
                                <m:t>𝑁</m:t>
                              </m:r>
                            </m:e>
                            <m:sub>
                              <m:r>
                                <a:rPr lang="tr-TR" sz="2800" b="0" i="1" smtClean="0">
                                  <a:solidFill>
                                    <a:schemeClr val="tx1"/>
                                  </a:solidFill>
                                  <a:latin typeface="Cambria Math" panose="02040503050406030204" pitchFamily="18" charset="0"/>
                                </a:rPr>
                                <m:t>𝐹𝑟</m:t>
                              </m:r>
                            </m:sub>
                            <m:sup>
                              <m:r>
                                <a:rPr lang="tr-TR" sz="2800" b="0" i="1" smtClean="0">
                                  <a:solidFill>
                                    <a:schemeClr val="tx1"/>
                                  </a:solidFill>
                                  <a:latin typeface="Cambria Math" panose="02040503050406030204" pitchFamily="18" charset="0"/>
                                </a:rPr>
                                <m:t>𝑚</m:t>
                              </m:r>
                            </m:sup>
                          </m:sSubSup>
                        </m:den>
                      </m:f>
                      <m:r>
                        <a:rPr lang="tr-TR" sz="2800" i="1">
                          <a:solidFill>
                            <a:schemeClr val="tx1"/>
                          </a:solidFill>
                          <a:latin typeface="Cambria Math" panose="02040503050406030204" pitchFamily="18" charset="0"/>
                        </a:rPr>
                        <m:t>=</m:t>
                      </m:r>
                      <m:r>
                        <m:rPr>
                          <m:sty m:val="p"/>
                        </m:rPr>
                        <a:rPr lang="el-GR" sz="2800" i="1">
                          <a:solidFill>
                            <a:schemeClr val="tx1"/>
                          </a:solidFill>
                          <a:latin typeface="Cambria Math" panose="02040503050406030204" pitchFamily="18" charset="0"/>
                          <a:ea typeface="Cambria Math" panose="02040503050406030204" pitchFamily="18" charset="0"/>
                        </a:rPr>
                        <m:t>ψ</m:t>
                      </m:r>
                      <m:d>
                        <m:dPr>
                          <m:ctrlPr>
                            <a:rPr lang="tr-TR" sz="2800" i="1">
                              <a:solidFill>
                                <a:schemeClr val="tx1"/>
                              </a:solidFill>
                              <a:latin typeface="Cambria Math" panose="02040503050406030204" pitchFamily="18" charset="0"/>
                              <a:ea typeface="Cambria Math" panose="02040503050406030204" pitchFamily="18" charset="0"/>
                            </a:rPr>
                          </m:ctrlPr>
                        </m:dPr>
                        <m:e>
                          <m:sSub>
                            <m:sSubPr>
                              <m:ctrlPr>
                                <a:rPr lang="tr-TR" sz="2800" i="1">
                                  <a:solidFill>
                                    <a:schemeClr val="tx1"/>
                                  </a:solidFill>
                                  <a:latin typeface="Cambria Math" panose="02040503050406030204" pitchFamily="18" charset="0"/>
                                  <a:ea typeface="Cambria Math" panose="02040503050406030204" pitchFamily="18" charset="0"/>
                                </a:rPr>
                              </m:ctrlPr>
                            </m:sSubPr>
                            <m:e>
                              <m:r>
                                <a:rPr lang="tr-TR" sz="2800" i="1">
                                  <a:solidFill>
                                    <a:schemeClr val="tx1"/>
                                  </a:solidFill>
                                  <a:latin typeface="Cambria Math" panose="02040503050406030204" pitchFamily="18" charset="0"/>
                                  <a:ea typeface="Cambria Math" panose="02040503050406030204" pitchFamily="18" charset="0"/>
                                </a:rPr>
                                <m:t>𝑁</m:t>
                              </m:r>
                            </m:e>
                            <m:sub>
                              <m:r>
                                <a:rPr lang="tr-TR" sz="2800" i="1">
                                  <a:solidFill>
                                    <a:schemeClr val="tx1"/>
                                  </a:solidFill>
                                  <a:latin typeface="Cambria Math" panose="02040503050406030204" pitchFamily="18" charset="0"/>
                                  <a:ea typeface="Cambria Math" panose="02040503050406030204" pitchFamily="18" charset="0"/>
                                </a:rPr>
                                <m:t>𝑅𝑒</m:t>
                              </m:r>
                            </m:sub>
                          </m:sSub>
                          <m:r>
                            <a:rPr lang="tr-TR" sz="2800" i="1">
                              <a:solidFill>
                                <a:schemeClr val="tx1"/>
                              </a:solidFill>
                              <a:latin typeface="Cambria Math" panose="02040503050406030204" pitchFamily="18" charset="0"/>
                              <a:ea typeface="Cambria Math" panose="02040503050406030204" pitchFamily="18" charset="0"/>
                            </a:rPr>
                            <m:t>,</m:t>
                          </m:r>
                          <m:sSub>
                            <m:sSubPr>
                              <m:ctrlPr>
                                <a:rPr lang="tr-TR" sz="2800" i="1">
                                  <a:solidFill>
                                    <a:schemeClr val="tx1"/>
                                  </a:solidFill>
                                  <a:latin typeface="Cambria Math" panose="02040503050406030204" pitchFamily="18" charset="0"/>
                                  <a:ea typeface="Cambria Math" panose="02040503050406030204" pitchFamily="18" charset="0"/>
                                </a:rPr>
                              </m:ctrlPr>
                            </m:sSubPr>
                            <m:e>
                              <m:r>
                                <a:rPr lang="tr-TR" sz="2800" i="1">
                                  <a:solidFill>
                                    <a:schemeClr val="tx1"/>
                                  </a:solidFill>
                                  <a:latin typeface="Cambria Math" panose="02040503050406030204" pitchFamily="18" charset="0"/>
                                  <a:ea typeface="Cambria Math" panose="02040503050406030204" pitchFamily="18" charset="0"/>
                                </a:rPr>
                                <m:t>𝑆</m:t>
                              </m:r>
                            </m:e>
                            <m:sub>
                              <m:r>
                                <a:rPr lang="tr-TR" sz="2800" i="1">
                                  <a:solidFill>
                                    <a:schemeClr val="tx1"/>
                                  </a:solidFill>
                                  <a:latin typeface="Cambria Math" panose="02040503050406030204" pitchFamily="18" charset="0"/>
                                  <a:ea typeface="Cambria Math" panose="02040503050406030204" pitchFamily="18" charset="0"/>
                                </a:rPr>
                                <m:t>1</m:t>
                              </m:r>
                            </m:sub>
                          </m:sSub>
                          <m:r>
                            <a:rPr lang="tr-TR" sz="2800" i="1">
                              <a:solidFill>
                                <a:schemeClr val="tx1"/>
                              </a:solidFill>
                              <a:latin typeface="Cambria Math" panose="02040503050406030204" pitchFamily="18" charset="0"/>
                              <a:ea typeface="Cambria Math" panose="02040503050406030204" pitchFamily="18" charset="0"/>
                            </a:rPr>
                            <m:t>,</m:t>
                          </m:r>
                          <m:sSub>
                            <m:sSubPr>
                              <m:ctrlPr>
                                <a:rPr lang="tr-TR" sz="2800" i="1">
                                  <a:solidFill>
                                    <a:schemeClr val="tx1"/>
                                  </a:solidFill>
                                  <a:latin typeface="Cambria Math" panose="02040503050406030204" pitchFamily="18" charset="0"/>
                                  <a:ea typeface="Cambria Math" panose="02040503050406030204" pitchFamily="18" charset="0"/>
                                </a:rPr>
                              </m:ctrlPr>
                            </m:sSubPr>
                            <m:e>
                              <m:r>
                                <a:rPr lang="tr-TR" sz="2800" i="1">
                                  <a:solidFill>
                                    <a:schemeClr val="tx1"/>
                                  </a:solidFill>
                                  <a:latin typeface="Cambria Math" panose="02040503050406030204" pitchFamily="18" charset="0"/>
                                  <a:ea typeface="Cambria Math" panose="02040503050406030204" pitchFamily="18" charset="0"/>
                                </a:rPr>
                                <m:t>𝑆</m:t>
                              </m:r>
                            </m:e>
                            <m:sub>
                              <m:r>
                                <a:rPr lang="tr-TR" sz="2800" i="1">
                                  <a:solidFill>
                                    <a:schemeClr val="tx1"/>
                                  </a:solidFill>
                                  <a:latin typeface="Cambria Math" panose="02040503050406030204" pitchFamily="18" charset="0"/>
                                  <a:ea typeface="Cambria Math" panose="02040503050406030204" pitchFamily="18" charset="0"/>
                                </a:rPr>
                                <m:t>2</m:t>
                              </m:r>
                            </m:sub>
                          </m:sSub>
                          <m:r>
                            <a:rPr lang="tr-TR" sz="2800" i="1">
                              <a:solidFill>
                                <a:schemeClr val="tx1"/>
                              </a:solidFill>
                              <a:latin typeface="Cambria Math" panose="02040503050406030204" pitchFamily="18" charset="0"/>
                              <a:ea typeface="Cambria Math" panose="02040503050406030204" pitchFamily="18" charset="0"/>
                            </a:rPr>
                            <m:t>,</m:t>
                          </m:r>
                          <m:r>
                            <a:rPr lang="tr-TR" sz="2800">
                              <a:solidFill>
                                <a:schemeClr val="tx1"/>
                              </a:solidFill>
                              <a:latin typeface="Cambria Math" panose="02040503050406030204" pitchFamily="18" charset="0"/>
                              <a:ea typeface="Cambria Math" panose="02040503050406030204" pitchFamily="18" charset="0"/>
                            </a:rPr>
                            <m:t>……</m:t>
                          </m:r>
                          <m:r>
                            <a:rPr lang="tr-TR" sz="2800" i="1">
                              <a:solidFill>
                                <a:schemeClr val="tx1"/>
                              </a:solidFill>
                              <a:latin typeface="Cambria Math" panose="02040503050406030204" pitchFamily="18" charset="0"/>
                              <a:ea typeface="Cambria Math" panose="02040503050406030204" pitchFamily="18" charset="0"/>
                            </a:rPr>
                            <m:t>,</m:t>
                          </m:r>
                          <m:sSub>
                            <m:sSubPr>
                              <m:ctrlPr>
                                <a:rPr lang="tr-TR" sz="2800" i="1">
                                  <a:solidFill>
                                    <a:schemeClr val="tx1"/>
                                  </a:solidFill>
                                  <a:latin typeface="Cambria Math" panose="02040503050406030204" pitchFamily="18" charset="0"/>
                                  <a:ea typeface="Cambria Math" panose="02040503050406030204" pitchFamily="18" charset="0"/>
                                </a:rPr>
                              </m:ctrlPr>
                            </m:sSubPr>
                            <m:e>
                              <m:r>
                                <a:rPr lang="tr-TR" sz="2800" i="1">
                                  <a:solidFill>
                                    <a:schemeClr val="tx1"/>
                                  </a:solidFill>
                                  <a:latin typeface="Cambria Math" panose="02040503050406030204" pitchFamily="18" charset="0"/>
                                  <a:ea typeface="Cambria Math" panose="02040503050406030204" pitchFamily="18" charset="0"/>
                                </a:rPr>
                                <m:t>𝑆</m:t>
                              </m:r>
                            </m:e>
                            <m:sub>
                              <m:r>
                                <a:rPr lang="tr-TR" sz="2800" i="1">
                                  <a:solidFill>
                                    <a:schemeClr val="tx1"/>
                                  </a:solidFill>
                                  <a:latin typeface="Cambria Math" panose="02040503050406030204" pitchFamily="18" charset="0"/>
                                  <a:ea typeface="Cambria Math" panose="02040503050406030204" pitchFamily="18" charset="0"/>
                                </a:rPr>
                                <m:t>𝑛</m:t>
                              </m:r>
                            </m:sub>
                          </m:sSub>
                        </m:e>
                      </m:d>
                      <m:r>
                        <a:rPr lang="tr-TR" sz="2800" b="0" i="1" smtClean="0">
                          <a:solidFill>
                            <a:schemeClr val="tx1"/>
                          </a:solidFill>
                          <a:latin typeface="Cambria Math" panose="02040503050406030204" pitchFamily="18" charset="0"/>
                          <a:ea typeface="Cambria Math" panose="02040503050406030204" pitchFamily="18" charset="0"/>
                        </a:rPr>
                        <m:t>=</m:t>
                      </m:r>
                      <m:r>
                        <m:rPr>
                          <m:sty m:val="p"/>
                        </m:rPr>
                        <a:rPr lang="el-GR" sz="2800" b="0" i="1" smtClean="0">
                          <a:solidFill>
                            <a:schemeClr val="tx1"/>
                          </a:solidFill>
                          <a:latin typeface="Cambria Math" panose="02040503050406030204" pitchFamily="18" charset="0"/>
                          <a:ea typeface="Cambria Math" panose="02040503050406030204" pitchFamily="18" charset="0"/>
                        </a:rPr>
                        <m:t>Φ</m:t>
                      </m:r>
                    </m:oMath>
                  </m:oMathPara>
                </a14:m>
                <a:endParaRPr lang="tr-TR" sz="2800" dirty="0">
                  <a:solidFill>
                    <a:schemeClr val="tx1"/>
                  </a:solidFill>
                </a:endParaRPr>
              </a:p>
              <a:p>
                <a:pPr marL="457200" indent="-457200" algn="l" rtl="0">
                  <a:spcBef>
                    <a:spcPts val="0"/>
                  </a:spcBef>
                  <a:spcAft>
                    <a:spcPts val="600"/>
                  </a:spcAft>
                  <a:buFont typeface="Arial" panose="020B0604020202020204" pitchFamily="34" charset="0"/>
                  <a:buChar char="•"/>
                </a:pPr>
                <a14:m>
                  <m:oMath xmlns:m="http://schemas.openxmlformats.org/officeDocument/2006/math">
                    <m:r>
                      <m:rPr>
                        <m:sty m:val="p"/>
                      </m:rPr>
                      <a:rPr lang="el-GR" sz="2800" i="1" smtClean="0">
                        <a:solidFill>
                          <a:schemeClr val="tx1"/>
                        </a:solidFill>
                        <a:latin typeface="Cambria Math" panose="02040503050406030204" pitchFamily="18" charset="0"/>
                        <a:ea typeface="Cambria Math" panose="02040503050406030204" pitchFamily="18" charset="0"/>
                      </a:rPr>
                      <m:t>Φ</m:t>
                    </m:r>
                  </m:oMath>
                </a14:m>
                <a:r>
                  <a:rPr lang="tr-TR" sz="2800" dirty="0">
                    <a:solidFill>
                      <a:schemeClr val="tx1"/>
                    </a:solidFill>
                  </a:rPr>
                  <a:t>‘ye </a:t>
                </a:r>
                <a:r>
                  <a:rPr lang="tr-TR" sz="2800" dirty="0">
                    <a:solidFill>
                      <a:srgbClr val="FF0000"/>
                    </a:solidFill>
                  </a:rPr>
                  <a:t>güç işlevi </a:t>
                </a:r>
                <a:r>
                  <a:rPr lang="tr-TR" sz="2800" dirty="0">
                    <a:solidFill>
                      <a:schemeClr val="tx1"/>
                    </a:solidFill>
                  </a:rPr>
                  <a:t>denir.</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1" y="1300766"/>
                <a:ext cx="10515600" cy="5267459"/>
              </a:xfrm>
              <a:blipFill>
                <a:blip r:embed="rId2"/>
                <a:stretch>
                  <a:fillRect l="-1217"/>
                </a:stretch>
              </a:blipFill>
            </p:spPr>
            <p:txBody>
              <a:bodyPr/>
              <a:lstStyle/>
              <a:p>
                <a:r>
                  <a:rPr lang="tr-TR">
                    <a:noFill/>
                  </a:rPr>
                  <a:t> </a:t>
                </a:r>
              </a:p>
            </p:txBody>
          </p:sp>
        </mc:Fallback>
      </mc:AlternateContent>
    </p:spTree>
    <p:extLst>
      <p:ext uri="{BB962C8B-B14F-4D97-AF65-F5344CB8AC3E}">
        <p14:creationId xmlns:p14="http://schemas.microsoft.com/office/powerpoint/2010/main" val="35987773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altLang="ar-SY" i="1" dirty="0"/>
              <a:t>Karıştırıcı Tanklarda Güç Gereksinimi</a:t>
            </a:r>
            <a:endParaRPr lang="en-US" b="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1" y="1300766"/>
                <a:ext cx="10515600" cy="5267459"/>
              </a:xfrm>
            </p:spPr>
            <p:txBody>
              <a:bodyPr>
                <a:normAutofit/>
              </a:bodyPr>
              <a:lstStyle/>
              <a:p>
                <a:pPr marL="457200" indent="-457200" algn="l" rtl="0">
                  <a:spcBef>
                    <a:spcPts val="0"/>
                  </a:spcBef>
                  <a:spcAft>
                    <a:spcPts val="0"/>
                  </a:spcAft>
                  <a:buFont typeface="Arial" panose="020B0604020202020204" pitchFamily="34" charset="0"/>
                  <a:buChar char="•"/>
                </a:pPr>
                <a:r>
                  <a:rPr lang="tr-TR" sz="2800" dirty="0">
                    <a:solidFill>
                      <a:schemeClr val="tx1"/>
                    </a:solidFill>
                  </a:rPr>
                  <a:t>Bu eşitlik </a:t>
                </a:r>
                <a:r>
                  <a:rPr lang="tr-TR" sz="2800" dirty="0">
                    <a:solidFill>
                      <a:srgbClr val="FF0000"/>
                    </a:solidFill>
                  </a:rPr>
                  <a:t>(m) üssü</a:t>
                </a:r>
                <a:r>
                  <a:rPr lang="tr-TR" sz="2800" dirty="0">
                    <a:solidFill>
                      <a:schemeClr val="tx1"/>
                    </a:solidFill>
                  </a:rPr>
                  <a:t>, şekil faktörleri için (</a:t>
                </a:r>
                <a:r>
                  <a:rPr lang="tr-TR" sz="2800" i="1" dirty="0" err="1">
                    <a:solidFill>
                      <a:schemeClr val="tx1"/>
                    </a:solidFill>
                  </a:rPr>
                  <a:t>N</a:t>
                </a:r>
                <a:r>
                  <a:rPr lang="tr-TR" sz="2800" i="1" baseline="-25000" dirty="0" err="1">
                    <a:solidFill>
                      <a:schemeClr val="tx1"/>
                    </a:solidFill>
                  </a:rPr>
                  <a:t>Re</a:t>
                </a:r>
                <a:r>
                  <a:rPr lang="tr-TR" sz="2800" dirty="0">
                    <a:solidFill>
                      <a:schemeClr val="tx1"/>
                    </a:solidFill>
                  </a:rPr>
                  <a:t>) sayısına aşağıdaki gibi bağlıdır.</a:t>
                </a:r>
              </a:p>
              <a:p>
                <a:pPr algn="l" rtl="0">
                  <a:spcBef>
                    <a:spcPts val="0"/>
                  </a:spcBef>
                  <a:spcAft>
                    <a:spcPts val="0"/>
                  </a:spcAft>
                </a:pPr>
                <a14:m>
                  <m:oMathPara xmlns:m="http://schemas.openxmlformats.org/officeDocument/2006/math">
                    <m:oMathParaPr>
                      <m:jc m:val="centerGroup"/>
                    </m:oMathParaPr>
                    <m:oMath xmlns:m="http://schemas.openxmlformats.org/officeDocument/2006/math">
                      <m:r>
                        <a:rPr lang="tr-TR" sz="2800" b="0" i="1" smtClean="0">
                          <a:solidFill>
                            <a:schemeClr val="tx1"/>
                          </a:solidFill>
                          <a:latin typeface="Cambria Math" panose="02040503050406030204" pitchFamily="18" charset="0"/>
                        </a:rPr>
                        <m:t>𝑚</m:t>
                      </m:r>
                      <m:r>
                        <a:rPr lang="tr-TR" sz="2800" b="0" i="1" smtClean="0">
                          <a:solidFill>
                            <a:schemeClr val="tx1"/>
                          </a:solidFill>
                          <a:latin typeface="Cambria Math" panose="02040503050406030204" pitchFamily="18" charset="0"/>
                        </a:rPr>
                        <m:t>=</m:t>
                      </m:r>
                      <m:f>
                        <m:fPr>
                          <m:ctrlPr>
                            <a:rPr lang="tr-TR" sz="2800" b="0" i="1" smtClean="0">
                              <a:solidFill>
                                <a:schemeClr val="tx1"/>
                              </a:solidFill>
                              <a:latin typeface="Cambria Math" panose="02040503050406030204" pitchFamily="18" charset="0"/>
                            </a:rPr>
                          </m:ctrlPr>
                        </m:fPr>
                        <m:num>
                          <m:r>
                            <a:rPr lang="tr-TR" sz="2800" b="0" i="1" smtClean="0">
                              <a:solidFill>
                                <a:schemeClr val="tx1"/>
                              </a:solidFill>
                              <a:latin typeface="Cambria Math" panose="02040503050406030204" pitchFamily="18" charset="0"/>
                            </a:rPr>
                            <m:t>𝑎</m:t>
                          </m:r>
                          <m:r>
                            <a:rPr lang="tr-TR" sz="2800" b="0" i="1" smtClean="0">
                              <a:solidFill>
                                <a:schemeClr val="tx1"/>
                              </a:solidFill>
                              <a:latin typeface="Cambria Math" panose="02040503050406030204" pitchFamily="18" charset="0"/>
                            </a:rPr>
                            <m:t>−</m:t>
                          </m:r>
                          <m:r>
                            <a:rPr lang="tr-TR" sz="2800" b="0" i="1" smtClean="0">
                              <a:solidFill>
                                <a:schemeClr val="tx1"/>
                              </a:solidFill>
                              <a:latin typeface="Cambria Math" panose="02040503050406030204" pitchFamily="18" charset="0"/>
                            </a:rPr>
                            <m:t>𝐿𝑜𝑔</m:t>
                          </m:r>
                          <m:r>
                            <a:rPr lang="tr-TR" sz="2800" b="0" i="1" smtClean="0">
                              <a:solidFill>
                                <a:schemeClr val="tx1"/>
                              </a:solidFill>
                              <a:latin typeface="Cambria Math" panose="02040503050406030204" pitchFamily="18" charset="0"/>
                            </a:rPr>
                            <m:t> </m:t>
                          </m:r>
                          <m:sSub>
                            <m:sSubPr>
                              <m:ctrlPr>
                                <a:rPr lang="tr-TR" sz="2800" b="0" i="1" smtClean="0">
                                  <a:solidFill>
                                    <a:srgbClr val="0070C0"/>
                                  </a:solidFill>
                                  <a:latin typeface="Cambria Math" panose="02040503050406030204" pitchFamily="18" charset="0"/>
                                </a:rPr>
                              </m:ctrlPr>
                            </m:sSubPr>
                            <m:e>
                              <m:r>
                                <a:rPr lang="tr-TR" sz="2800" b="0" i="1" smtClean="0">
                                  <a:solidFill>
                                    <a:srgbClr val="0070C0"/>
                                  </a:solidFill>
                                  <a:latin typeface="Cambria Math" panose="02040503050406030204" pitchFamily="18" charset="0"/>
                                </a:rPr>
                                <m:t>𝑁</m:t>
                              </m:r>
                            </m:e>
                            <m:sub>
                              <m:r>
                                <a:rPr lang="tr-TR" sz="2800" b="0" i="1" smtClean="0">
                                  <a:solidFill>
                                    <a:srgbClr val="0070C0"/>
                                  </a:solidFill>
                                  <a:latin typeface="Cambria Math" panose="02040503050406030204" pitchFamily="18" charset="0"/>
                                </a:rPr>
                                <m:t>𝑅𝑒</m:t>
                              </m:r>
                            </m:sub>
                          </m:sSub>
                        </m:num>
                        <m:den>
                          <m:r>
                            <a:rPr lang="tr-TR" sz="2800" b="0" i="1" smtClean="0">
                              <a:solidFill>
                                <a:schemeClr val="tx1"/>
                              </a:solidFill>
                              <a:latin typeface="Cambria Math" panose="02040503050406030204" pitchFamily="18" charset="0"/>
                            </a:rPr>
                            <m:t>𝑏</m:t>
                          </m:r>
                        </m:den>
                      </m:f>
                    </m:oMath>
                  </m:oMathPara>
                </a14:m>
                <a:endParaRPr lang="tr-TR" sz="2800" dirty="0"/>
              </a:p>
              <a:p>
                <a:pPr marL="457200" indent="-457200" algn="l" rtl="0">
                  <a:spcBef>
                    <a:spcPts val="0"/>
                  </a:spcBef>
                  <a:spcAft>
                    <a:spcPts val="0"/>
                  </a:spcAft>
                  <a:buFont typeface="Arial" panose="020B0604020202020204" pitchFamily="34" charset="0"/>
                  <a:buChar char="•"/>
                </a:pPr>
                <a:r>
                  <a:rPr lang="tr-TR" sz="2800" dirty="0">
                    <a:solidFill>
                      <a:srgbClr val="FF0000"/>
                    </a:solidFill>
                  </a:rPr>
                  <a:t>a</a:t>
                </a:r>
                <a:r>
                  <a:rPr lang="tr-TR" sz="2800" dirty="0"/>
                  <a:t> </a:t>
                </a:r>
                <a:r>
                  <a:rPr lang="tr-TR" sz="2800" dirty="0">
                    <a:solidFill>
                      <a:schemeClr val="tx1"/>
                    </a:solidFill>
                  </a:rPr>
                  <a:t>ve</a:t>
                </a:r>
                <a:r>
                  <a:rPr lang="tr-TR" sz="2800" dirty="0"/>
                  <a:t> </a:t>
                </a:r>
                <a:r>
                  <a:rPr lang="tr-TR" sz="2800" dirty="0">
                    <a:solidFill>
                      <a:srgbClr val="FF0000"/>
                    </a:solidFill>
                  </a:rPr>
                  <a:t>b</a:t>
                </a:r>
                <a:r>
                  <a:rPr lang="tr-TR" sz="2800" dirty="0"/>
                  <a:t> </a:t>
                </a:r>
                <a:r>
                  <a:rPr lang="tr-TR" sz="2800" dirty="0">
                    <a:solidFill>
                      <a:schemeClr val="tx1"/>
                    </a:solidFill>
                  </a:rPr>
                  <a:t>katsayılarıdır</a:t>
                </a:r>
                <a:r>
                  <a:rPr lang="tr-TR" sz="2800" dirty="0"/>
                  <a:t>.</a:t>
                </a:r>
              </a:p>
              <a:p>
                <a:pPr marL="457200" indent="-457200" algn="l" rtl="0">
                  <a:spcBef>
                    <a:spcPts val="0"/>
                  </a:spcBef>
                  <a:spcAft>
                    <a:spcPts val="0"/>
                  </a:spcAft>
                  <a:buFont typeface="Arial" panose="020B0604020202020204" pitchFamily="34" charset="0"/>
                  <a:buChar char="•"/>
                </a:pPr>
                <a14:m>
                  <m:oMath xmlns:m="http://schemas.openxmlformats.org/officeDocument/2006/math">
                    <m:r>
                      <m:rPr>
                        <m:sty m:val="p"/>
                      </m:rPr>
                      <a:rPr lang="el-GR" sz="2800" i="1" smtClean="0">
                        <a:solidFill>
                          <a:schemeClr val="tx1"/>
                        </a:solidFill>
                        <a:latin typeface="Cambria Math" panose="02040503050406030204" pitchFamily="18" charset="0"/>
                        <a:ea typeface="Cambria Math" panose="02040503050406030204" pitchFamily="18" charset="0"/>
                      </a:rPr>
                      <m:t>Φ</m:t>
                    </m:r>
                  </m:oMath>
                </a14:m>
                <a:r>
                  <a:rPr lang="tr-TR" sz="2800" dirty="0">
                    <a:solidFill>
                      <a:schemeClr val="tx1"/>
                    </a:solidFill>
                  </a:rPr>
                  <a:t> güç işlevinin </a:t>
                </a:r>
                <a:r>
                  <a:rPr lang="tr-TR" sz="2800" i="1" dirty="0" err="1">
                    <a:solidFill>
                      <a:schemeClr val="tx1"/>
                    </a:solidFill>
                  </a:rPr>
                  <a:t>N</a:t>
                </a:r>
                <a:r>
                  <a:rPr lang="tr-TR" sz="2800" i="1" baseline="-25000" dirty="0" err="1">
                    <a:solidFill>
                      <a:schemeClr val="tx1"/>
                    </a:solidFill>
                  </a:rPr>
                  <a:t>Re</a:t>
                </a:r>
                <a:r>
                  <a:rPr lang="tr-TR" sz="2800" dirty="0">
                    <a:solidFill>
                      <a:schemeClr val="tx1"/>
                    </a:solidFill>
                  </a:rPr>
                  <a:t> değerlerine göre değerleri, </a:t>
                </a:r>
                <a:r>
                  <a:rPr lang="tr-TR" sz="2800" dirty="0">
                    <a:solidFill>
                      <a:srgbClr val="FF0000"/>
                    </a:solidFill>
                  </a:rPr>
                  <a:t>deneysel eğriler </a:t>
                </a:r>
                <a:r>
                  <a:rPr lang="tr-TR" sz="2800" dirty="0">
                    <a:solidFill>
                      <a:schemeClr val="tx1"/>
                    </a:solidFill>
                  </a:rPr>
                  <a:t>çizilerek bulunur.</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1" y="1300766"/>
                <a:ext cx="10515600" cy="5267459"/>
              </a:xfrm>
              <a:blipFill>
                <a:blip r:embed="rId2"/>
                <a:stretch>
                  <a:fillRect l="-1043" r="-928"/>
                </a:stretch>
              </a:blipFill>
            </p:spPr>
            <p:txBody>
              <a:bodyPr/>
              <a:lstStyle/>
              <a:p>
                <a:r>
                  <a:rPr lang="tr-TR">
                    <a:noFill/>
                  </a:rPr>
                  <a:t> </a:t>
                </a:r>
              </a:p>
            </p:txBody>
          </p:sp>
        </mc:Fallback>
      </mc:AlternateContent>
    </p:spTree>
    <p:extLst>
      <p:ext uri="{BB962C8B-B14F-4D97-AF65-F5344CB8AC3E}">
        <p14:creationId xmlns:p14="http://schemas.microsoft.com/office/powerpoint/2010/main" val="32051409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altLang="ar-SY" i="1" dirty="0"/>
              <a:t>Karıştırıcı Tanklarda Güç Gereksinimi</a:t>
            </a:r>
            <a:endParaRPr lang="en-US" b="1" dirty="0"/>
          </a:p>
        </p:txBody>
      </p:sp>
      <p:sp>
        <p:nvSpPr>
          <p:cNvPr id="3" name="Content Placeholder 2"/>
          <p:cNvSpPr>
            <a:spLocks noGrp="1"/>
          </p:cNvSpPr>
          <p:nvPr>
            <p:ph idx="1"/>
          </p:nvPr>
        </p:nvSpPr>
        <p:spPr>
          <a:xfrm>
            <a:off x="838201" y="1300766"/>
            <a:ext cx="10515600" cy="5267459"/>
          </a:xfrm>
        </p:spPr>
        <p:txBody>
          <a:bodyPr>
            <a:normAutofit/>
          </a:bodyPr>
          <a:lstStyle/>
          <a:p>
            <a:pPr marL="285750" indent="-285750" algn="l" rtl="0">
              <a:buFont typeface="Arial" panose="020B0604020202020204" pitchFamily="34" charset="0"/>
              <a:buChar char="•"/>
            </a:pPr>
            <a:r>
              <a:rPr lang="tr-TR" sz="2800" dirty="0">
                <a:solidFill>
                  <a:schemeClr val="tx1"/>
                </a:solidFill>
              </a:rPr>
              <a:t>Farklı tipteki karıştırıcılar ile yapılan denemeler sonucunda elde edilen veriler, </a:t>
            </a:r>
            <a:r>
              <a:rPr lang="tr-TR" sz="2800" dirty="0" err="1">
                <a:solidFill>
                  <a:schemeClr val="tx1"/>
                </a:solidFill>
              </a:rPr>
              <a:t>log-log</a:t>
            </a:r>
            <a:r>
              <a:rPr lang="tr-TR" sz="2800" dirty="0">
                <a:solidFill>
                  <a:schemeClr val="tx1"/>
                </a:solidFill>
              </a:rPr>
              <a:t> grafikte </a:t>
            </a:r>
            <a:r>
              <a:rPr lang="tr-TR" sz="2800" dirty="0" err="1">
                <a:solidFill>
                  <a:schemeClr val="tx1"/>
                </a:solidFill>
              </a:rPr>
              <a:t>Şekil'de</a:t>
            </a:r>
            <a:r>
              <a:rPr lang="tr-TR" sz="2800" dirty="0">
                <a:solidFill>
                  <a:schemeClr val="tx1"/>
                </a:solidFill>
              </a:rPr>
              <a:t> gösterildiği gibi y ekseni Güç sayısı, x ekseni Reynolds sayısı olacak şekilde çizilmiştir. </a:t>
            </a:r>
          </a:p>
        </p:txBody>
      </p:sp>
      <p:pic>
        <p:nvPicPr>
          <p:cNvPr id="4" name="Picture 2">
            <a:extLst>
              <a:ext uri="{FF2B5EF4-FFF2-40B4-BE49-F238E27FC236}">
                <a16:creationId xmlns:a16="http://schemas.microsoft.com/office/drawing/2014/main" id="{FB4187CE-25F3-40A3-91A5-83A91293348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374811" y="3429000"/>
            <a:ext cx="4644927" cy="3256613"/>
          </a:xfrm>
          <a:prstGeom prst="rect">
            <a:avLst/>
          </a:prstGeom>
          <a:noFill/>
          <a:ln>
            <a:noFill/>
          </a:ln>
          <a:effectLst/>
          <a:extLst/>
        </p:spPr>
      </p:pic>
    </p:spTree>
    <p:extLst>
      <p:ext uri="{BB962C8B-B14F-4D97-AF65-F5344CB8AC3E}">
        <p14:creationId xmlns:p14="http://schemas.microsoft.com/office/powerpoint/2010/main" val="12103354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altLang="ar-SY" i="1" dirty="0"/>
              <a:t>Karıştırıcılı Tanklarda Akım Tipleri</a:t>
            </a:r>
            <a:r>
              <a:rPr lang="tr-TR" altLang="ar-SY" dirty="0"/>
              <a:t> </a:t>
            </a:r>
            <a:endParaRPr lang="en-US" b="1" dirty="0"/>
          </a:p>
        </p:txBody>
      </p:sp>
      <p:sp>
        <p:nvSpPr>
          <p:cNvPr id="3" name="Content Placeholder 2"/>
          <p:cNvSpPr>
            <a:spLocks noGrp="1"/>
          </p:cNvSpPr>
          <p:nvPr>
            <p:ph idx="1"/>
          </p:nvPr>
        </p:nvSpPr>
        <p:spPr>
          <a:xfrm>
            <a:off x="838201" y="1300766"/>
            <a:ext cx="10515599" cy="5267459"/>
          </a:xfrm>
        </p:spPr>
        <p:txBody>
          <a:bodyPr>
            <a:normAutofit/>
          </a:bodyPr>
          <a:lstStyle/>
          <a:p>
            <a:pPr marL="342900" indent="-342900" algn="l" rtl="0">
              <a:spcBef>
                <a:spcPts val="600"/>
              </a:spcBef>
              <a:spcAft>
                <a:spcPts val="0"/>
              </a:spcAft>
              <a:buFont typeface="Arial" panose="020B0604020202020204" pitchFamily="34" charset="0"/>
              <a:buChar char="•"/>
            </a:pPr>
            <a:r>
              <a:rPr lang="tr-TR" sz="2800" dirty="0">
                <a:solidFill>
                  <a:schemeClr val="tx1"/>
                </a:solidFill>
              </a:rPr>
              <a:t>Tanktaki sıvının herhangi bir noktadaki </a:t>
            </a:r>
            <a:r>
              <a:rPr lang="tr-TR" sz="2800" dirty="0">
                <a:solidFill>
                  <a:srgbClr val="FF0000"/>
                </a:solidFill>
              </a:rPr>
              <a:t>hızının üç bileşeni </a:t>
            </a:r>
            <a:r>
              <a:rPr lang="tr-TR" sz="2800" dirty="0">
                <a:solidFill>
                  <a:schemeClr val="tx1"/>
                </a:solidFill>
              </a:rPr>
              <a:t>vardır.</a:t>
            </a:r>
          </a:p>
          <a:p>
            <a:pPr marL="457200" lvl="1" indent="0" algn="l" rtl="0">
              <a:spcBef>
                <a:spcPts val="600"/>
              </a:spcBef>
              <a:spcAft>
                <a:spcPts val="0"/>
              </a:spcAft>
              <a:buNone/>
            </a:pPr>
            <a:r>
              <a:rPr lang="tr-TR" sz="2800" dirty="0">
                <a:solidFill>
                  <a:schemeClr val="tx1"/>
                </a:solidFill>
              </a:rPr>
              <a:t>1. </a:t>
            </a:r>
            <a:r>
              <a:rPr lang="tr-TR" sz="2800" dirty="0">
                <a:solidFill>
                  <a:srgbClr val="D24726"/>
                </a:solidFill>
              </a:rPr>
              <a:t>Yarıçap yönünde </a:t>
            </a:r>
            <a:r>
              <a:rPr lang="tr-TR" sz="2800" dirty="0" err="1">
                <a:solidFill>
                  <a:srgbClr val="D24726"/>
                </a:solidFill>
              </a:rPr>
              <a:t>V</a:t>
            </a:r>
            <a:r>
              <a:rPr lang="tr-TR" sz="2800" baseline="-25000" dirty="0" err="1">
                <a:solidFill>
                  <a:srgbClr val="D24726"/>
                </a:solidFill>
              </a:rPr>
              <a:t>r</a:t>
            </a:r>
            <a:r>
              <a:rPr lang="tr-TR" sz="2800" dirty="0">
                <a:solidFill>
                  <a:srgbClr val="D24726"/>
                </a:solidFill>
              </a:rPr>
              <a:t> </a:t>
            </a:r>
            <a:r>
              <a:rPr lang="tr-TR" sz="2800" dirty="0">
                <a:solidFill>
                  <a:schemeClr val="tx1"/>
                </a:solidFill>
              </a:rPr>
              <a:t>ve karıştırıcı şaftına dikey, sıvıyı teknenin duvarlarına doğru iter.</a:t>
            </a:r>
          </a:p>
          <a:p>
            <a:pPr marL="457200" lvl="1" indent="0" algn="l" rtl="0">
              <a:spcBef>
                <a:spcPts val="600"/>
              </a:spcBef>
              <a:spcAft>
                <a:spcPts val="0"/>
              </a:spcAft>
              <a:buNone/>
            </a:pPr>
            <a:r>
              <a:rPr lang="tr-TR" sz="2800" dirty="0">
                <a:solidFill>
                  <a:schemeClr val="tx1"/>
                </a:solidFill>
              </a:rPr>
              <a:t>2. </a:t>
            </a:r>
            <a:r>
              <a:rPr lang="tr-TR" sz="2800" dirty="0">
                <a:solidFill>
                  <a:srgbClr val="0070C0"/>
                </a:solidFill>
              </a:rPr>
              <a:t>Şafta paralel </a:t>
            </a:r>
            <a:r>
              <a:rPr lang="tr-TR" sz="2800" dirty="0" err="1">
                <a:solidFill>
                  <a:srgbClr val="0070C0"/>
                </a:solidFill>
              </a:rPr>
              <a:t>V</a:t>
            </a:r>
            <a:r>
              <a:rPr lang="tr-TR" sz="2800" baseline="-25000" dirty="0" err="1">
                <a:solidFill>
                  <a:srgbClr val="0070C0"/>
                </a:solidFill>
              </a:rPr>
              <a:t>a</a:t>
            </a:r>
            <a:r>
              <a:rPr lang="tr-TR" sz="2800" dirty="0">
                <a:solidFill>
                  <a:srgbClr val="0070C0"/>
                </a:solidFill>
              </a:rPr>
              <a:t> </a:t>
            </a:r>
            <a:r>
              <a:rPr lang="tr-TR" sz="2800" dirty="0">
                <a:solidFill>
                  <a:schemeClr val="tx1"/>
                </a:solidFill>
              </a:rPr>
              <a:t>ve dikey yönde, yukarı veya aşağı hareket ettirme</a:t>
            </a:r>
          </a:p>
        </p:txBody>
      </p:sp>
      <p:pic>
        <p:nvPicPr>
          <p:cNvPr id="4" name="Picture 3"/>
          <p:cNvPicPr>
            <a:picLocks noChangeAspect="1"/>
          </p:cNvPicPr>
          <p:nvPr/>
        </p:nvPicPr>
        <p:blipFill>
          <a:blip r:embed="rId3"/>
          <a:stretch>
            <a:fillRect/>
          </a:stretch>
        </p:blipFill>
        <p:spPr>
          <a:xfrm>
            <a:off x="4383679" y="4110775"/>
            <a:ext cx="3190875" cy="1924050"/>
          </a:xfrm>
          <a:prstGeom prst="rect">
            <a:avLst/>
          </a:prstGeom>
        </p:spPr>
      </p:pic>
    </p:spTree>
    <p:extLst>
      <p:ext uri="{BB962C8B-B14F-4D97-AF65-F5344CB8AC3E}">
        <p14:creationId xmlns:p14="http://schemas.microsoft.com/office/powerpoint/2010/main" val="251926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altLang="ar-SY" i="1" dirty="0"/>
              <a:t>Karıştırıcı Tanklarda Güç Gereksinimi</a:t>
            </a:r>
            <a:endParaRPr lang="en-US" b="1" dirty="0"/>
          </a:p>
        </p:txBody>
      </p:sp>
      <p:sp>
        <p:nvSpPr>
          <p:cNvPr id="3" name="Content Placeholder 2"/>
          <p:cNvSpPr>
            <a:spLocks noGrp="1"/>
          </p:cNvSpPr>
          <p:nvPr>
            <p:ph idx="1"/>
          </p:nvPr>
        </p:nvSpPr>
        <p:spPr>
          <a:xfrm>
            <a:off x="838201" y="1300766"/>
            <a:ext cx="10515600" cy="5267459"/>
          </a:xfrm>
        </p:spPr>
        <p:txBody>
          <a:bodyPr>
            <a:normAutofit/>
          </a:bodyPr>
          <a:lstStyle/>
          <a:p>
            <a:pPr marL="285750" indent="-285750" algn="l" rtl="0">
              <a:spcBef>
                <a:spcPts val="0"/>
              </a:spcBef>
              <a:spcAft>
                <a:spcPts val="0"/>
              </a:spcAft>
              <a:buFont typeface="Arial" panose="020B0604020202020204" pitchFamily="34" charset="0"/>
              <a:buChar char="•"/>
            </a:pPr>
            <a:r>
              <a:rPr lang="tr-TR" sz="2800" dirty="0">
                <a:solidFill>
                  <a:schemeClr val="tx1"/>
                </a:solidFill>
              </a:rPr>
              <a:t>Karıştırma sistemlerinin enerji ihtiyacını hesaplamak için </a:t>
            </a:r>
            <a:r>
              <a:rPr lang="tr-TR" sz="2800" dirty="0" err="1">
                <a:solidFill>
                  <a:schemeClr val="tx1"/>
                </a:solidFill>
              </a:rPr>
              <a:t>Şekil'i</a:t>
            </a:r>
            <a:r>
              <a:rPr lang="tr-TR" sz="2800" dirty="0">
                <a:solidFill>
                  <a:schemeClr val="tx1"/>
                </a:solidFill>
              </a:rPr>
              <a:t> kullanabiliriz ancak koşulların sadece bu şeklin geliştirildiği sisteme benzer olduğu durumlar için uygulanabileceğini unutmamak gerekir. </a:t>
            </a:r>
          </a:p>
          <a:p>
            <a:pPr marL="285750" indent="-285750" algn="l" rtl="0">
              <a:spcBef>
                <a:spcPts val="0"/>
              </a:spcBef>
              <a:spcAft>
                <a:spcPts val="0"/>
              </a:spcAft>
              <a:buFont typeface="Arial" panose="020B0604020202020204" pitchFamily="34" charset="0"/>
              <a:buChar char="•"/>
            </a:pPr>
            <a:r>
              <a:rPr lang="tr-TR" sz="2800" dirty="0">
                <a:solidFill>
                  <a:schemeClr val="tx1"/>
                </a:solidFill>
              </a:rPr>
              <a:t>Literatürde farklı tipteki karıştırıcılar için geliştirilmiş benzer grafiksel ilişkiler bulunmaktadır. </a:t>
            </a:r>
          </a:p>
        </p:txBody>
      </p:sp>
    </p:spTree>
    <p:extLst>
      <p:ext uri="{BB962C8B-B14F-4D97-AF65-F5344CB8AC3E}">
        <p14:creationId xmlns:p14="http://schemas.microsoft.com/office/powerpoint/2010/main" val="21132118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altLang="ar-SY" i="1" dirty="0"/>
              <a:t>Örnek</a:t>
            </a:r>
            <a:endParaRPr lang="en-US" b="1" dirty="0"/>
          </a:p>
        </p:txBody>
      </p:sp>
      <p:sp>
        <p:nvSpPr>
          <p:cNvPr id="3" name="Content Placeholder 2"/>
          <p:cNvSpPr>
            <a:spLocks noGrp="1"/>
          </p:cNvSpPr>
          <p:nvPr>
            <p:ph idx="1"/>
          </p:nvPr>
        </p:nvSpPr>
        <p:spPr>
          <a:xfrm>
            <a:off x="838201" y="1300766"/>
            <a:ext cx="10515600" cy="5267459"/>
          </a:xfrm>
        </p:spPr>
        <p:txBody>
          <a:bodyPr>
            <a:normAutofit/>
          </a:bodyPr>
          <a:lstStyle/>
          <a:p>
            <a:pPr marL="285750" indent="-285750" algn="l" rtl="0">
              <a:spcBef>
                <a:spcPts val="0"/>
              </a:spcBef>
              <a:spcAft>
                <a:spcPts val="0"/>
              </a:spcAft>
              <a:buFont typeface="Arial" panose="020B0604020202020204" pitchFamily="34" charset="0"/>
              <a:buChar char="•"/>
            </a:pPr>
            <a:r>
              <a:rPr lang="tr-TR" sz="2800" dirty="0">
                <a:solidFill>
                  <a:schemeClr val="tx1"/>
                </a:solidFill>
              </a:rPr>
              <a:t>0,03 </a:t>
            </a:r>
            <a:r>
              <a:rPr lang="tr-TR" sz="2800" dirty="0" err="1">
                <a:solidFill>
                  <a:schemeClr val="tx1"/>
                </a:solidFill>
              </a:rPr>
              <a:t>Pa.s</a:t>
            </a:r>
            <a:r>
              <a:rPr lang="tr-TR" sz="2800" dirty="0">
                <a:solidFill>
                  <a:schemeClr val="tx1"/>
                </a:solidFill>
              </a:rPr>
              <a:t> viskoziteye ve 1100 kg/m</a:t>
            </a:r>
            <a:r>
              <a:rPr lang="tr-TR" sz="2800" baseline="30000" dirty="0">
                <a:solidFill>
                  <a:schemeClr val="tx1"/>
                </a:solidFill>
              </a:rPr>
              <a:t>3</a:t>
            </a:r>
            <a:r>
              <a:rPr lang="tr-TR" sz="2800" dirty="0">
                <a:solidFill>
                  <a:schemeClr val="tx1"/>
                </a:solidFill>
              </a:rPr>
              <a:t> yoğunluğa sahip konsantre meyve suyu, türbin tipte karıştırıcıya sahip sistem içerisinde karıştırılmaktadır. </a:t>
            </a:r>
          </a:p>
          <a:p>
            <a:pPr marL="285750" indent="-285750" algn="l" rtl="0">
              <a:spcBef>
                <a:spcPts val="0"/>
              </a:spcBef>
              <a:spcAft>
                <a:spcPts val="0"/>
              </a:spcAft>
              <a:buFont typeface="Arial" panose="020B0604020202020204" pitchFamily="34" charset="0"/>
              <a:buChar char="•"/>
            </a:pPr>
            <a:r>
              <a:rPr lang="tr-TR" sz="2800" dirty="0">
                <a:solidFill>
                  <a:schemeClr val="tx1"/>
                </a:solidFill>
              </a:rPr>
              <a:t>Karıştırıcı, </a:t>
            </a:r>
            <a:r>
              <a:rPr lang="tr-TR" sz="2800" dirty="0">
                <a:solidFill>
                  <a:srgbClr val="FF0000"/>
                </a:solidFill>
              </a:rPr>
              <a:t>altı bıçağa </a:t>
            </a:r>
            <a:r>
              <a:rPr lang="tr-TR" sz="2800" dirty="0">
                <a:solidFill>
                  <a:schemeClr val="tx1"/>
                </a:solidFill>
              </a:rPr>
              <a:t>sahiptir. </a:t>
            </a:r>
          </a:p>
          <a:p>
            <a:pPr marL="285750" indent="-285750" algn="l" rtl="0">
              <a:spcBef>
                <a:spcPts val="0"/>
              </a:spcBef>
              <a:spcAft>
                <a:spcPts val="0"/>
              </a:spcAft>
              <a:buFont typeface="Arial" panose="020B0604020202020204" pitchFamily="34" charset="0"/>
              <a:buChar char="•"/>
            </a:pPr>
            <a:r>
              <a:rPr lang="tr-TR" sz="2800" dirty="0">
                <a:solidFill>
                  <a:schemeClr val="tx1"/>
                </a:solidFill>
              </a:rPr>
              <a:t>Tank çapı, 1,8 metredir. </a:t>
            </a:r>
          </a:p>
          <a:p>
            <a:pPr marL="285750" indent="-285750" algn="l" rtl="0">
              <a:spcBef>
                <a:spcPts val="0"/>
              </a:spcBef>
              <a:spcAft>
                <a:spcPts val="0"/>
              </a:spcAft>
              <a:buFont typeface="Arial" panose="020B0604020202020204" pitchFamily="34" charset="0"/>
              <a:buChar char="•"/>
            </a:pPr>
            <a:r>
              <a:rPr lang="tr-TR" sz="2800" dirty="0">
                <a:solidFill>
                  <a:schemeClr val="tx1"/>
                </a:solidFill>
              </a:rPr>
              <a:t>Tank içindeki sıvı yüksekliği ile tank çapı aynıdır. </a:t>
            </a:r>
          </a:p>
          <a:p>
            <a:pPr marL="285750" indent="-285750" algn="l" rtl="0">
              <a:spcBef>
                <a:spcPts val="0"/>
              </a:spcBef>
              <a:spcAft>
                <a:spcPts val="0"/>
              </a:spcAft>
              <a:buFont typeface="Arial" panose="020B0604020202020204" pitchFamily="34" charset="0"/>
              <a:buChar char="•"/>
            </a:pPr>
            <a:r>
              <a:rPr lang="tr-TR" sz="2800" dirty="0">
                <a:solidFill>
                  <a:schemeClr val="tx1"/>
                </a:solidFill>
              </a:rPr>
              <a:t>Karıştırıcı çapı, 0,5 metredir. </a:t>
            </a:r>
          </a:p>
          <a:p>
            <a:pPr marL="285750" indent="-285750" algn="l" rtl="0">
              <a:spcBef>
                <a:spcPts val="0"/>
              </a:spcBef>
              <a:spcAft>
                <a:spcPts val="0"/>
              </a:spcAft>
              <a:buFont typeface="Arial" panose="020B0604020202020204" pitchFamily="34" charset="0"/>
              <a:buChar char="•"/>
            </a:pPr>
            <a:r>
              <a:rPr lang="tr-TR" sz="2800" dirty="0">
                <a:solidFill>
                  <a:schemeClr val="tx1"/>
                </a:solidFill>
              </a:rPr>
              <a:t>Bıçak genişliği, 0,1 metredir. </a:t>
            </a:r>
          </a:p>
        </p:txBody>
      </p:sp>
    </p:spTree>
    <p:extLst>
      <p:ext uri="{BB962C8B-B14F-4D97-AF65-F5344CB8AC3E}">
        <p14:creationId xmlns:p14="http://schemas.microsoft.com/office/powerpoint/2010/main" val="18205455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altLang="ar-SY" i="1" dirty="0"/>
              <a:t>Örnek</a:t>
            </a:r>
            <a:endParaRPr lang="en-US" b="1" dirty="0"/>
          </a:p>
        </p:txBody>
      </p:sp>
      <p:sp>
        <p:nvSpPr>
          <p:cNvPr id="3" name="Content Placeholder 2"/>
          <p:cNvSpPr>
            <a:spLocks noGrp="1"/>
          </p:cNvSpPr>
          <p:nvPr>
            <p:ph idx="1"/>
          </p:nvPr>
        </p:nvSpPr>
        <p:spPr>
          <a:xfrm>
            <a:off x="838201" y="1300766"/>
            <a:ext cx="10515600" cy="5267459"/>
          </a:xfrm>
        </p:spPr>
        <p:txBody>
          <a:bodyPr>
            <a:normAutofit/>
          </a:bodyPr>
          <a:lstStyle/>
          <a:p>
            <a:pPr marL="285750" indent="-285750" algn="l" rtl="0">
              <a:spcBef>
                <a:spcPts val="0"/>
              </a:spcBef>
              <a:spcAft>
                <a:spcPts val="0"/>
              </a:spcAft>
              <a:buFont typeface="Arial" panose="020B0604020202020204" pitchFamily="34" charset="0"/>
              <a:buChar char="•"/>
            </a:pPr>
            <a:r>
              <a:rPr lang="tr-TR" sz="2800" dirty="0">
                <a:solidFill>
                  <a:schemeClr val="tx1"/>
                </a:solidFill>
              </a:rPr>
              <a:t>Tank içerisinde 0,15 metre genişliğe sahip </a:t>
            </a:r>
            <a:r>
              <a:rPr lang="tr-TR" sz="2800" dirty="0">
                <a:solidFill>
                  <a:srgbClr val="0070C0"/>
                </a:solidFill>
              </a:rPr>
              <a:t>dört adet yönlendirici </a:t>
            </a:r>
            <a:r>
              <a:rPr lang="tr-TR" sz="2800" dirty="0">
                <a:solidFill>
                  <a:schemeClr val="tx1"/>
                </a:solidFill>
              </a:rPr>
              <a:t>palet bulunmaktadır. </a:t>
            </a:r>
          </a:p>
          <a:p>
            <a:pPr marL="285750" indent="-285750" algn="l" rtl="0">
              <a:spcBef>
                <a:spcPts val="0"/>
              </a:spcBef>
              <a:spcAft>
                <a:spcPts val="0"/>
              </a:spcAft>
              <a:buFont typeface="Arial" panose="020B0604020202020204" pitchFamily="34" charset="0"/>
              <a:buChar char="•"/>
            </a:pPr>
            <a:r>
              <a:rPr lang="tr-TR" sz="2800" dirty="0">
                <a:solidFill>
                  <a:schemeClr val="tx1"/>
                </a:solidFill>
              </a:rPr>
              <a:t>Türbin 100 </a:t>
            </a:r>
            <a:r>
              <a:rPr lang="tr-TR" sz="2800" dirty="0" err="1">
                <a:solidFill>
                  <a:schemeClr val="tx1"/>
                </a:solidFill>
              </a:rPr>
              <a:t>rpm</a:t>
            </a:r>
            <a:r>
              <a:rPr lang="tr-TR" sz="2800" dirty="0">
                <a:solidFill>
                  <a:schemeClr val="tx1"/>
                </a:solidFill>
              </a:rPr>
              <a:t> hızda çalıştırılırsa </a:t>
            </a:r>
            <a:r>
              <a:rPr lang="tr-TR" sz="2800" dirty="0">
                <a:solidFill>
                  <a:srgbClr val="FF0000"/>
                </a:solidFill>
              </a:rPr>
              <a:t>gerekli gücü hesaplayınız</a:t>
            </a:r>
            <a:r>
              <a:rPr lang="tr-TR" sz="2800" dirty="0">
                <a:solidFill>
                  <a:schemeClr val="tx1"/>
                </a:solidFill>
              </a:rPr>
              <a:t>. </a:t>
            </a:r>
          </a:p>
        </p:txBody>
      </p:sp>
    </p:spTree>
    <p:extLst>
      <p:ext uri="{BB962C8B-B14F-4D97-AF65-F5344CB8AC3E}">
        <p14:creationId xmlns:p14="http://schemas.microsoft.com/office/powerpoint/2010/main" val="7574119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altLang="ar-SY" i="1" dirty="0"/>
              <a:t>Çözüm</a:t>
            </a:r>
            <a:endParaRPr lang="en-US" b="1" dirty="0"/>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38201" y="1300766"/>
                <a:ext cx="10515600" cy="5267459"/>
              </a:xfrm>
            </p:spPr>
            <p:txBody>
              <a:bodyPr>
                <a:normAutofit/>
              </a:bodyPr>
              <a:lstStyle/>
              <a:p>
                <a:pPr algn="l" rtl="0">
                  <a:spcBef>
                    <a:spcPts val="0"/>
                  </a:spcBef>
                  <a:spcAft>
                    <a:spcPts val="0"/>
                  </a:spcAft>
                </a:pPr>
                <a14:m>
                  <m:oMathPara xmlns:m="http://schemas.openxmlformats.org/officeDocument/2006/math">
                    <m:oMathParaPr>
                      <m:jc m:val="centerGroup"/>
                    </m:oMathParaPr>
                    <m:oMath xmlns:m="http://schemas.openxmlformats.org/officeDocument/2006/math">
                      <m:sSub>
                        <m:sSubPr>
                          <m:ctrlPr>
                            <a:rPr lang="tr-TR" sz="2800" i="1" smtClean="0">
                              <a:solidFill>
                                <a:schemeClr val="tx1"/>
                              </a:solidFill>
                              <a:latin typeface="Cambria Math" panose="02040503050406030204" pitchFamily="18" charset="0"/>
                            </a:rPr>
                          </m:ctrlPr>
                        </m:sSubPr>
                        <m:e>
                          <m:r>
                            <a:rPr lang="en-US" sz="2800">
                              <a:solidFill>
                                <a:schemeClr val="tx1"/>
                              </a:solidFill>
                              <a:latin typeface="Cambria Math" panose="02040503050406030204" pitchFamily="18" charset="0"/>
                            </a:rPr>
                            <m:t>𝑁</m:t>
                          </m:r>
                        </m:e>
                        <m:sub>
                          <m:r>
                            <a:rPr lang="en-US" sz="2800">
                              <a:solidFill>
                                <a:schemeClr val="tx1"/>
                              </a:solidFill>
                              <a:latin typeface="Cambria Math" panose="02040503050406030204" pitchFamily="18" charset="0"/>
                            </a:rPr>
                            <m:t>𝑅𝑒</m:t>
                          </m:r>
                        </m:sub>
                      </m:sSub>
                      <m:r>
                        <a:rPr lang="en-US" sz="2800">
                          <a:solidFill>
                            <a:schemeClr val="tx1"/>
                          </a:solidFill>
                          <a:latin typeface="Cambria Math" panose="02040503050406030204" pitchFamily="18" charset="0"/>
                        </a:rPr>
                        <m:t>=</m:t>
                      </m:r>
                      <m:f>
                        <m:fPr>
                          <m:ctrlPr>
                            <a:rPr lang="tr-TR" sz="2800" i="1">
                              <a:solidFill>
                                <a:schemeClr val="tx1"/>
                              </a:solidFill>
                              <a:latin typeface="Cambria Math" panose="02040503050406030204" pitchFamily="18" charset="0"/>
                            </a:rPr>
                          </m:ctrlPr>
                        </m:fPr>
                        <m:num>
                          <m:r>
                            <a:rPr lang="en-US" sz="2800">
                              <a:solidFill>
                                <a:schemeClr val="tx1"/>
                              </a:solidFill>
                              <a:latin typeface="Cambria Math" panose="02040503050406030204" pitchFamily="18" charset="0"/>
                            </a:rPr>
                            <m:t>𝜌</m:t>
                          </m:r>
                          <m:r>
                            <a:rPr lang="en-US" sz="2800">
                              <a:solidFill>
                                <a:schemeClr val="tx1"/>
                              </a:solidFill>
                              <a:latin typeface="Cambria Math" panose="02040503050406030204" pitchFamily="18" charset="0"/>
                            </a:rPr>
                            <m:t>𝑁</m:t>
                          </m:r>
                          <m:sSubSup>
                            <m:sSubSupPr>
                              <m:ctrlPr>
                                <a:rPr lang="tr-TR" sz="2800" i="1">
                                  <a:solidFill>
                                    <a:schemeClr val="tx1"/>
                                  </a:solidFill>
                                  <a:latin typeface="Cambria Math" panose="02040503050406030204" pitchFamily="18" charset="0"/>
                                </a:rPr>
                              </m:ctrlPr>
                            </m:sSubSupPr>
                            <m:e>
                              <m:r>
                                <a:rPr lang="en-US" sz="2800">
                                  <a:solidFill>
                                    <a:schemeClr val="tx1"/>
                                  </a:solidFill>
                                  <a:latin typeface="Cambria Math" panose="02040503050406030204" pitchFamily="18" charset="0"/>
                                </a:rPr>
                                <m:t>𝐷</m:t>
                              </m:r>
                            </m:e>
                            <m:sub>
                              <m:r>
                                <m:rPr>
                                  <m:sty m:val="p"/>
                                </m:rPr>
                                <a:rPr lang="tr-TR" sz="2800" b="0" i="0" smtClean="0">
                                  <a:solidFill>
                                    <a:schemeClr val="tx1"/>
                                  </a:solidFill>
                                  <a:latin typeface="Cambria Math" panose="02040503050406030204" pitchFamily="18" charset="0"/>
                                </a:rPr>
                                <m:t>c</m:t>
                              </m:r>
                            </m:sub>
                            <m:sup>
                              <m:r>
                                <a:rPr lang="en-US" sz="2800">
                                  <a:solidFill>
                                    <a:schemeClr val="tx1"/>
                                  </a:solidFill>
                                  <a:latin typeface="Cambria Math" panose="02040503050406030204" pitchFamily="18" charset="0"/>
                                </a:rPr>
                                <m:t>2</m:t>
                              </m:r>
                            </m:sup>
                          </m:sSubSup>
                        </m:num>
                        <m:den>
                          <m:r>
                            <a:rPr lang="en-US" sz="2800">
                              <a:solidFill>
                                <a:schemeClr val="tx1"/>
                              </a:solidFill>
                              <a:latin typeface="Cambria Math" panose="02040503050406030204" pitchFamily="18" charset="0"/>
                            </a:rPr>
                            <m:t>𝜇</m:t>
                          </m:r>
                        </m:den>
                      </m:f>
                      <m:r>
                        <a:rPr lang="en-US" sz="2800">
                          <a:solidFill>
                            <a:schemeClr val="tx1"/>
                          </a:solidFill>
                          <a:latin typeface="Cambria Math" panose="02040503050406030204" pitchFamily="18" charset="0"/>
                        </a:rPr>
                        <m:t>=</m:t>
                      </m:r>
                      <m:f>
                        <m:fPr>
                          <m:ctrlPr>
                            <a:rPr lang="tr-TR" sz="2800" i="1">
                              <a:solidFill>
                                <a:schemeClr val="tx1"/>
                              </a:solidFill>
                              <a:latin typeface="Cambria Math" panose="02040503050406030204" pitchFamily="18" charset="0"/>
                            </a:rPr>
                          </m:ctrlPr>
                        </m:fPr>
                        <m:num>
                          <m:d>
                            <m:dPr>
                              <m:ctrlPr>
                                <a:rPr lang="en-US" sz="2800">
                                  <a:solidFill>
                                    <a:schemeClr val="tx1"/>
                                  </a:solidFill>
                                  <a:latin typeface="Cambria Math" panose="02040503050406030204" pitchFamily="18" charset="0"/>
                                </a:rPr>
                              </m:ctrlPr>
                            </m:dPr>
                            <m:e>
                              <m:r>
                                <a:rPr lang="en-US" sz="2800">
                                  <a:solidFill>
                                    <a:schemeClr val="tx1"/>
                                  </a:solidFill>
                                  <a:latin typeface="Cambria Math" panose="02040503050406030204" pitchFamily="18" charset="0"/>
                                </a:rPr>
                                <m:t>1100</m:t>
                              </m:r>
                              <m:f>
                                <m:fPr>
                                  <m:ctrlPr>
                                    <a:rPr lang="tr-TR" sz="2800" i="1">
                                      <a:solidFill>
                                        <a:schemeClr val="tx1"/>
                                      </a:solidFill>
                                      <a:latin typeface="Cambria Math" panose="02040503050406030204" pitchFamily="18" charset="0"/>
                                    </a:rPr>
                                  </m:ctrlPr>
                                </m:fPr>
                                <m:num>
                                  <m:r>
                                    <a:rPr lang="en-US" sz="2800">
                                      <a:solidFill>
                                        <a:schemeClr val="tx1"/>
                                      </a:solidFill>
                                      <a:latin typeface="Cambria Math" panose="02040503050406030204" pitchFamily="18" charset="0"/>
                                    </a:rPr>
                                    <m:t>𝑘𝑔</m:t>
                                  </m:r>
                                </m:num>
                                <m:den>
                                  <m:sSup>
                                    <m:sSupPr>
                                      <m:ctrlPr>
                                        <a:rPr lang="tr-TR" sz="2800" i="1">
                                          <a:solidFill>
                                            <a:schemeClr val="tx1"/>
                                          </a:solidFill>
                                          <a:latin typeface="Cambria Math" panose="02040503050406030204" pitchFamily="18" charset="0"/>
                                        </a:rPr>
                                      </m:ctrlPr>
                                    </m:sSupPr>
                                    <m:e>
                                      <m:r>
                                        <a:rPr lang="en-US" sz="2800">
                                          <a:solidFill>
                                            <a:schemeClr val="tx1"/>
                                          </a:solidFill>
                                          <a:latin typeface="Cambria Math" panose="02040503050406030204" pitchFamily="18" charset="0"/>
                                        </a:rPr>
                                        <m:t>𝑚</m:t>
                                      </m:r>
                                    </m:e>
                                    <m:sup>
                                      <m:r>
                                        <a:rPr lang="en-US" sz="2800">
                                          <a:solidFill>
                                            <a:schemeClr val="tx1"/>
                                          </a:solidFill>
                                          <a:latin typeface="Cambria Math" panose="02040503050406030204" pitchFamily="18" charset="0"/>
                                        </a:rPr>
                                        <m:t>3</m:t>
                                      </m:r>
                                    </m:sup>
                                  </m:sSup>
                                </m:den>
                              </m:f>
                            </m:e>
                          </m:d>
                          <m:d>
                            <m:dPr>
                              <m:ctrlPr>
                                <a:rPr lang="en-US" sz="2800" i="1">
                                  <a:solidFill>
                                    <a:schemeClr val="tx1"/>
                                  </a:solidFill>
                                  <a:latin typeface="Cambria Math" panose="02040503050406030204" pitchFamily="18" charset="0"/>
                                </a:rPr>
                              </m:ctrlPr>
                            </m:dPr>
                            <m:e>
                              <m:r>
                                <a:rPr lang="en-US" sz="2800">
                                  <a:solidFill>
                                    <a:schemeClr val="tx1"/>
                                  </a:solidFill>
                                  <a:latin typeface="Cambria Math" panose="02040503050406030204" pitchFamily="18" charset="0"/>
                                </a:rPr>
                                <m:t>1,667</m:t>
                              </m:r>
                              <m:f>
                                <m:fPr>
                                  <m:ctrlPr>
                                    <a:rPr lang="tr-TR" sz="2800" i="1">
                                      <a:solidFill>
                                        <a:schemeClr val="tx1"/>
                                      </a:solidFill>
                                      <a:latin typeface="Cambria Math" panose="02040503050406030204" pitchFamily="18" charset="0"/>
                                    </a:rPr>
                                  </m:ctrlPr>
                                </m:fPr>
                                <m:num>
                                  <m:r>
                                    <a:rPr lang="en-US" sz="2800">
                                      <a:solidFill>
                                        <a:schemeClr val="tx1"/>
                                      </a:solidFill>
                                      <a:latin typeface="Cambria Math" panose="02040503050406030204" pitchFamily="18" charset="0"/>
                                    </a:rPr>
                                    <m:t>𝑟𝑒𝑣</m:t>
                                  </m:r>
                                </m:num>
                                <m:den>
                                  <m:r>
                                    <a:rPr lang="en-US" sz="2800">
                                      <a:solidFill>
                                        <a:schemeClr val="tx1"/>
                                      </a:solidFill>
                                      <a:latin typeface="Cambria Math" panose="02040503050406030204" pitchFamily="18" charset="0"/>
                                    </a:rPr>
                                    <m:t>𝑠</m:t>
                                  </m:r>
                                </m:den>
                              </m:f>
                            </m:e>
                          </m:d>
                          <m:sSup>
                            <m:sSupPr>
                              <m:ctrlPr>
                                <a:rPr lang="tr-TR" sz="2800" i="1">
                                  <a:solidFill>
                                    <a:schemeClr val="tx1"/>
                                  </a:solidFill>
                                  <a:latin typeface="Cambria Math" panose="02040503050406030204" pitchFamily="18" charset="0"/>
                                </a:rPr>
                              </m:ctrlPr>
                            </m:sSupPr>
                            <m:e>
                              <m:d>
                                <m:dPr>
                                  <m:ctrlPr>
                                    <a:rPr lang="tr-TR" sz="2800" i="1">
                                      <a:solidFill>
                                        <a:schemeClr val="tx1"/>
                                      </a:solidFill>
                                      <a:latin typeface="Cambria Math" panose="02040503050406030204" pitchFamily="18" charset="0"/>
                                    </a:rPr>
                                  </m:ctrlPr>
                                </m:dPr>
                                <m:e>
                                  <m:r>
                                    <a:rPr lang="en-US" sz="2800">
                                      <a:solidFill>
                                        <a:schemeClr val="tx1"/>
                                      </a:solidFill>
                                      <a:latin typeface="Cambria Math" panose="02040503050406030204" pitchFamily="18" charset="0"/>
                                    </a:rPr>
                                    <m:t>0,5 </m:t>
                                  </m:r>
                                  <m:r>
                                    <a:rPr lang="en-US" sz="2800">
                                      <a:solidFill>
                                        <a:schemeClr val="tx1"/>
                                      </a:solidFill>
                                      <a:latin typeface="Cambria Math" panose="02040503050406030204" pitchFamily="18" charset="0"/>
                                    </a:rPr>
                                    <m:t>𝑚</m:t>
                                  </m:r>
                                </m:e>
                              </m:d>
                            </m:e>
                            <m:sup>
                              <m:r>
                                <a:rPr lang="en-US" sz="2800">
                                  <a:solidFill>
                                    <a:schemeClr val="tx1"/>
                                  </a:solidFill>
                                  <a:latin typeface="Cambria Math" panose="02040503050406030204" pitchFamily="18" charset="0"/>
                                </a:rPr>
                                <m:t>2</m:t>
                              </m:r>
                            </m:sup>
                          </m:sSup>
                        </m:num>
                        <m:den>
                          <m:r>
                            <a:rPr lang="en-US" sz="2800">
                              <a:solidFill>
                                <a:schemeClr val="tx1"/>
                              </a:solidFill>
                              <a:latin typeface="Cambria Math" panose="02040503050406030204" pitchFamily="18" charset="0"/>
                            </a:rPr>
                            <m:t>0,03 (</m:t>
                          </m:r>
                          <m:f>
                            <m:fPr>
                              <m:ctrlPr>
                                <a:rPr lang="tr-TR" sz="2800" i="1">
                                  <a:solidFill>
                                    <a:schemeClr val="tx1"/>
                                  </a:solidFill>
                                  <a:latin typeface="Cambria Math" panose="02040503050406030204" pitchFamily="18" charset="0"/>
                                </a:rPr>
                              </m:ctrlPr>
                            </m:fPr>
                            <m:num>
                              <m:r>
                                <a:rPr lang="en-US" sz="2800">
                                  <a:solidFill>
                                    <a:schemeClr val="tx1"/>
                                  </a:solidFill>
                                  <a:latin typeface="Cambria Math" panose="02040503050406030204" pitchFamily="18" charset="0"/>
                                </a:rPr>
                                <m:t>𝑘𝑔</m:t>
                              </m:r>
                            </m:num>
                            <m:den>
                              <m:r>
                                <a:rPr lang="en-US" sz="2800">
                                  <a:solidFill>
                                    <a:schemeClr val="tx1"/>
                                  </a:solidFill>
                                  <a:latin typeface="Cambria Math" panose="02040503050406030204" pitchFamily="18" charset="0"/>
                                </a:rPr>
                                <m:t>𝑚𝑠</m:t>
                              </m:r>
                            </m:den>
                          </m:f>
                          <m:r>
                            <a:rPr lang="en-US" sz="2800">
                              <a:solidFill>
                                <a:schemeClr val="tx1"/>
                              </a:solidFill>
                              <a:latin typeface="Cambria Math" panose="02040503050406030204" pitchFamily="18" charset="0"/>
                            </a:rPr>
                            <m:t>)</m:t>
                          </m:r>
                        </m:den>
                      </m:f>
                      <m:r>
                        <a:rPr lang="tr-TR" sz="2800" b="0" i="0" smtClean="0">
                          <a:solidFill>
                            <a:schemeClr val="tx1"/>
                          </a:solidFill>
                          <a:latin typeface="Cambria Math" panose="02040503050406030204" pitchFamily="18" charset="0"/>
                        </a:rPr>
                        <m:t>=15280</m:t>
                      </m:r>
                    </m:oMath>
                  </m:oMathPara>
                </a14:m>
                <a:endParaRPr lang="tr-TR" sz="2800" dirty="0">
                  <a:solidFill>
                    <a:schemeClr val="tx1"/>
                  </a:solidFill>
                </a:endParaRPr>
              </a:p>
              <a:p>
                <a:pPr marL="285750" indent="-285750" algn="l" rtl="0">
                  <a:spcBef>
                    <a:spcPts val="0"/>
                  </a:spcBef>
                  <a:spcAft>
                    <a:spcPts val="0"/>
                  </a:spcAft>
                  <a:buFont typeface="Arial" panose="020B0604020202020204" pitchFamily="34" charset="0"/>
                  <a:buChar char="•"/>
                </a:pPr>
                <a:r>
                  <a:rPr lang="tr-TR" sz="2800" dirty="0">
                    <a:solidFill>
                      <a:schemeClr val="tx1"/>
                    </a:solidFill>
                  </a:rPr>
                  <a:t>Şekil eğri 1, düz </a:t>
                </a:r>
                <a:r>
                  <a:rPr lang="tr-TR" sz="2800" dirty="0">
                    <a:solidFill>
                      <a:srgbClr val="0070C0"/>
                    </a:solidFill>
                  </a:rPr>
                  <a:t>altı bıçaklı </a:t>
                </a:r>
                <a:r>
                  <a:rPr lang="tr-TR" sz="2800" dirty="0" err="1">
                    <a:solidFill>
                      <a:schemeClr val="tx1"/>
                    </a:solidFill>
                  </a:rPr>
                  <a:t>D</a:t>
                </a:r>
                <a:r>
                  <a:rPr lang="tr-TR" sz="2800" baseline="-25000" dirty="0" err="1">
                    <a:solidFill>
                      <a:schemeClr val="tx1"/>
                    </a:solidFill>
                  </a:rPr>
                  <a:t>i</a:t>
                </a:r>
                <a:r>
                  <a:rPr lang="tr-TR" sz="2800" dirty="0">
                    <a:solidFill>
                      <a:schemeClr val="tx1"/>
                    </a:solidFill>
                  </a:rPr>
                  <a:t>/ </a:t>
                </a:r>
                <a:r>
                  <a:rPr lang="tr-TR" sz="2800" dirty="0" err="1">
                    <a:solidFill>
                      <a:schemeClr val="tx1"/>
                    </a:solidFill>
                  </a:rPr>
                  <a:t>w</a:t>
                </a:r>
                <a:r>
                  <a:rPr lang="tr-TR" sz="2800" baseline="-25000" dirty="0" err="1">
                    <a:solidFill>
                      <a:schemeClr val="tx1"/>
                    </a:solidFill>
                  </a:rPr>
                  <a:t>b</a:t>
                </a:r>
                <a:r>
                  <a:rPr lang="tr-TR" sz="2800" dirty="0">
                    <a:solidFill>
                      <a:schemeClr val="tx1"/>
                    </a:solidFill>
                  </a:rPr>
                  <a:t>= 5 olan türbin tipi karıştırıcılar içindir, tankta </a:t>
                </a:r>
                <a:r>
                  <a:rPr lang="tr-TR" sz="2800" dirty="0">
                    <a:solidFill>
                      <a:srgbClr val="FF0000"/>
                    </a:solidFill>
                  </a:rPr>
                  <a:t>dört</a:t>
                </a:r>
                <a:r>
                  <a:rPr lang="tr-TR" sz="2800" dirty="0">
                    <a:solidFill>
                      <a:schemeClr val="tx1"/>
                    </a:solidFill>
                  </a:rPr>
                  <a:t> adet B/T= 1/12 olan yönlendirici palet vardır. </a:t>
                </a:r>
              </a:p>
              <a:p>
                <a:pPr marL="285750" indent="-285750" algn="l" rtl="0">
                  <a:spcBef>
                    <a:spcPts val="0"/>
                  </a:spcBef>
                  <a:spcAft>
                    <a:spcPts val="0"/>
                  </a:spcAft>
                  <a:buFont typeface="Arial" panose="020B0604020202020204" pitchFamily="34" charset="0"/>
                  <a:buChar char="•"/>
                </a:pPr>
                <a:r>
                  <a:rPr lang="tr-TR" sz="2800" dirty="0">
                    <a:solidFill>
                      <a:schemeClr val="tx1"/>
                    </a:solidFill>
                  </a:rPr>
                  <a:t>Eğri 1 kullanarak Güç sayısını bulmak için uygundur. </a:t>
                </a: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38201" y="1300766"/>
                <a:ext cx="10515600" cy="5267459"/>
              </a:xfrm>
              <a:blipFill>
                <a:blip r:embed="rId2"/>
                <a:stretch>
                  <a:fillRect l="-1043" r="-1275"/>
                </a:stretch>
              </a:blipFill>
            </p:spPr>
            <p:txBody>
              <a:bodyPr/>
              <a:lstStyle/>
              <a:p>
                <a:r>
                  <a:rPr lang="tr-TR">
                    <a:noFill/>
                  </a:rPr>
                  <a:t> </a:t>
                </a:r>
              </a:p>
            </p:txBody>
          </p:sp>
        </mc:Fallback>
      </mc:AlternateContent>
    </p:spTree>
    <p:extLst>
      <p:ext uri="{BB962C8B-B14F-4D97-AF65-F5344CB8AC3E}">
        <p14:creationId xmlns:p14="http://schemas.microsoft.com/office/powerpoint/2010/main" val="41809652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altLang="ar-SY" i="1" dirty="0"/>
              <a:t>Çözüm</a:t>
            </a:r>
            <a:endParaRPr lang="en-US" b="1" dirty="0"/>
          </a:p>
        </p:txBody>
      </p:sp>
      <p:sp>
        <p:nvSpPr>
          <p:cNvPr id="3" name="Content Placeholder 2"/>
          <p:cNvSpPr>
            <a:spLocks noGrp="1"/>
          </p:cNvSpPr>
          <p:nvPr>
            <p:ph idx="1"/>
          </p:nvPr>
        </p:nvSpPr>
        <p:spPr>
          <a:xfrm>
            <a:off x="838201" y="1300766"/>
            <a:ext cx="10515600" cy="5267459"/>
          </a:xfrm>
        </p:spPr>
        <p:txBody>
          <a:bodyPr>
            <a:normAutofit/>
          </a:bodyPr>
          <a:lstStyle/>
          <a:p>
            <a:pPr lvl="0" algn="l" rtl="0"/>
            <a:r>
              <a:rPr lang="tr-TR" sz="2800" dirty="0">
                <a:solidFill>
                  <a:schemeClr val="tx1"/>
                </a:solidFill>
              </a:rPr>
              <a:t>Hesaplanan Reynolds sayısı 1,5x 10</a:t>
            </a:r>
            <a:r>
              <a:rPr lang="tr-TR" sz="2800" baseline="30000" dirty="0">
                <a:solidFill>
                  <a:schemeClr val="tx1"/>
                </a:solidFill>
              </a:rPr>
              <a:t>4</a:t>
            </a:r>
            <a:r>
              <a:rPr lang="tr-TR" sz="2800" dirty="0">
                <a:solidFill>
                  <a:schemeClr val="tx1"/>
                </a:solidFill>
              </a:rPr>
              <a:t> için </a:t>
            </a:r>
            <a:r>
              <a:rPr lang="tr-TR" sz="2800" dirty="0" err="1">
                <a:solidFill>
                  <a:schemeClr val="tx1"/>
                </a:solidFill>
              </a:rPr>
              <a:t>Şekil'den</a:t>
            </a:r>
            <a:r>
              <a:rPr lang="tr-TR" sz="2800" dirty="0">
                <a:solidFill>
                  <a:schemeClr val="tx1"/>
                </a:solidFill>
              </a:rPr>
              <a:t> </a:t>
            </a:r>
            <a:r>
              <a:rPr lang="tr-TR" sz="2800" dirty="0" err="1">
                <a:solidFill>
                  <a:schemeClr val="tx1"/>
                </a:solidFill>
              </a:rPr>
              <a:t>Power</a:t>
            </a:r>
            <a:r>
              <a:rPr lang="tr-TR" sz="2800" dirty="0">
                <a:solidFill>
                  <a:schemeClr val="tx1"/>
                </a:solidFill>
              </a:rPr>
              <a:t> sayısı </a:t>
            </a:r>
          </a:p>
          <a:p>
            <a:pPr algn="l" rtl="0"/>
            <a:r>
              <a:rPr lang="tr-TR" sz="2800" dirty="0">
                <a:solidFill>
                  <a:schemeClr val="tx1"/>
                </a:solidFill>
              </a:rPr>
              <a:t>N</a:t>
            </a:r>
            <a:r>
              <a:rPr lang="tr-TR" sz="2800" baseline="-25000" dirty="0">
                <a:solidFill>
                  <a:schemeClr val="tx1"/>
                </a:solidFill>
              </a:rPr>
              <a:t>p</a:t>
            </a:r>
            <a:r>
              <a:rPr lang="tr-TR" sz="2800" dirty="0">
                <a:solidFill>
                  <a:schemeClr val="tx1"/>
                </a:solidFill>
              </a:rPr>
              <a:t> = 5 </a:t>
            </a:r>
          </a:p>
        </p:txBody>
      </p:sp>
      <p:pic>
        <p:nvPicPr>
          <p:cNvPr id="5" name="Picture 2">
            <a:extLst>
              <a:ext uri="{FF2B5EF4-FFF2-40B4-BE49-F238E27FC236}">
                <a16:creationId xmlns:a16="http://schemas.microsoft.com/office/drawing/2014/main" id="{703E3359-9A48-4148-8168-91087315DDF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41290" y="1948721"/>
            <a:ext cx="6695475" cy="4619504"/>
          </a:xfrm>
          <a:prstGeom prst="rect">
            <a:avLst/>
          </a:prstGeom>
          <a:noFill/>
          <a:ln>
            <a:noFill/>
          </a:ln>
          <a:effectLst/>
          <a:extLst/>
        </p:spPr>
      </p:pic>
    </p:spTree>
    <p:extLst>
      <p:ext uri="{BB962C8B-B14F-4D97-AF65-F5344CB8AC3E}">
        <p14:creationId xmlns:p14="http://schemas.microsoft.com/office/powerpoint/2010/main" val="12300945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altLang="ar-SY" i="1" dirty="0"/>
              <a:t>Çözüm</a:t>
            </a:r>
            <a:endParaRPr lang="en-US" b="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1" y="1300766"/>
                <a:ext cx="10515600" cy="5267459"/>
              </a:xfrm>
            </p:spPr>
            <p:txBody>
              <a:bodyPr>
                <a:normAutofit/>
              </a:bodyPr>
              <a:lstStyle/>
              <a:p>
                <a:pPr algn="l" rtl="0"/>
                <a14:m>
                  <m:oMathPara xmlns:m="http://schemas.openxmlformats.org/officeDocument/2006/math">
                    <m:oMathParaPr>
                      <m:jc m:val="centerGroup"/>
                    </m:oMathParaPr>
                    <m:oMath xmlns:m="http://schemas.openxmlformats.org/officeDocument/2006/math">
                      <m:sSub>
                        <m:sSubPr>
                          <m:ctrlPr>
                            <a:rPr lang="tr-TR" sz="2800" i="1">
                              <a:solidFill>
                                <a:schemeClr val="tx1"/>
                              </a:solidFill>
                              <a:latin typeface="Cambria Math" panose="02040503050406030204" pitchFamily="18" charset="0"/>
                            </a:rPr>
                          </m:ctrlPr>
                        </m:sSubPr>
                        <m:e>
                          <m:r>
                            <a:rPr lang="tr-TR" sz="2800">
                              <a:solidFill>
                                <a:schemeClr val="tx1"/>
                              </a:solidFill>
                              <a:latin typeface="Cambria Math" panose="02040503050406030204" pitchFamily="18" charset="0"/>
                            </a:rPr>
                            <m:t>𝑃</m:t>
                          </m:r>
                        </m:e>
                        <m:sub>
                          <m:r>
                            <a:rPr lang="tr-TR" sz="2800">
                              <a:solidFill>
                                <a:schemeClr val="tx1"/>
                              </a:solidFill>
                              <a:latin typeface="Cambria Math" panose="02040503050406030204" pitchFamily="18" charset="0"/>
                            </a:rPr>
                            <m:t>𝑟</m:t>
                          </m:r>
                        </m:sub>
                      </m:sSub>
                      <m:r>
                        <a:rPr lang="tr-TR" sz="2800">
                          <a:solidFill>
                            <a:schemeClr val="tx1"/>
                          </a:solidFill>
                          <a:latin typeface="Cambria Math" panose="02040503050406030204" pitchFamily="18" charset="0"/>
                        </a:rPr>
                        <m:t>=</m:t>
                      </m:r>
                      <m:sSub>
                        <m:sSubPr>
                          <m:ctrlPr>
                            <a:rPr lang="tr-TR" sz="2800" i="1">
                              <a:solidFill>
                                <a:schemeClr val="tx1"/>
                              </a:solidFill>
                              <a:latin typeface="Cambria Math" panose="02040503050406030204" pitchFamily="18" charset="0"/>
                            </a:rPr>
                          </m:ctrlPr>
                        </m:sSubPr>
                        <m:e>
                          <m:r>
                            <a:rPr lang="tr-TR" sz="2800">
                              <a:solidFill>
                                <a:schemeClr val="tx1"/>
                              </a:solidFill>
                              <a:latin typeface="Cambria Math" panose="02040503050406030204" pitchFamily="18" charset="0"/>
                            </a:rPr>
                            <m:t>𝑁</m:t>
                          </m:r>
                        </m:e>
                        <m:sub>
                          <m:r>
                            <a:rPr lang="tr-TR" sz="2800">
                              <a:solidFill>
                                <a:schemeClr val="tx1"/>
                              </a:solidFill>
                              <a:latin typeface="Cambria Math" panose="02040503050406030204" pitchFamily="18" charset="0"/>
                            </a:rPr>
                            <m:t>𝑝</m:t>
                          </m:r>
                        </m:sub>
                      </m:sSub>
                      <m:r>
                        <a:rPr lang="tr-TR" sz="2800">
                          <a:solidFill>
                            <a:schemeClr val="tx1"/>
                          </a:solidFill>
                          <a:latin typeface="Cambria Math" panose="02040503050406030204" pitchFamily="18" charset="0"/>
                        </a:rPr>
                        <m:t>𝜌</m:t>
                      </m:r>
                      <m:sSup>
                        <m:sSupPr>
                          <m:ctrlPr>
                            <a:rPr lang="tr-TR" sz="2800" i="1">
                              <a:solidFill>
                                <a:schemeClr val="tx1"/>
                              </a:solidFill>
                              <a:latin typeface="Cambria Math" panose="02040503050406030204" pitchFamily="18" charset="0"/>
                            </a:rPr>
                          </m:ctrlPr>
                        </m:sSupPr>
                        <m:e>
                          <m:r>
                            <a:rPr lang="tr-TR" sz="2800">
                              <a:solidFill>
                                <a:schemeClr val="tx1"/>
                              </a:solidFill>
                              <a:latin typeface="Cambria Math" panose="02040503050406030204" pitchFamily="18" charset="0"/>
                            </a:rPr>
                            <m:t>𝑁</m:t>
                          </m:r>
                        </m:e>
                        <m:sup>
                          <m:r>
                            <a:rPr lang="tr-TR" sz="2800">
                              <a:solidFill>
                                <a:schemeClr val="tx1"/>
                              </a:solidFill>
                              <a:latin typeface="Cambria Math" panose="02040503050406030204" pitchFamily="18" charset="0"/>
                            </a:rPr>
                            <m:t>3</m:t>
                          </m:r>
                        </m:sup>
                      </m:sSup>
                      <m:sSubSup>
                        <m:sSubSupPr>
                          <m:ctrlPr>
                            <a:rPr lang="tr-TR" sz="2800" i="1">
                              <a:solidFill>
                                <a:schemeClr val="tx1"/>
                              </a:solidFill>
                              <a:latin typeface="Cambria Math" panose="02040503050406030204" pitchFamily="18" charset="0"/>
                            </a:rPr>
                          </m:ctrlPr>
                        </m:sSubSupPr>
                        <m:e>
                          <m:r>
                            <a:rPr lang="tr-TR" sz="2800">
                              <a:solidFill>
                                <a:schemeClr val="tx1"/>
                              </a:solidFill>
                              <a:latin typeface="Cambria Math" panose="02040503050406030204" pitchFamily="18" charset="0"/>
                            </a:rPr>
                            <m:t>𝐷</m:t>
                          </m:r>
                        </m:e>
                        <m:sub>
                          <m:r>
                            <m:rPr>
                              <m:sty m:val="p"/>
                            </m:rPr>
                            <a:rPr lang="tr-TR" sz="2800">
                              <a:solidFill>
                                <a:schemeClr val="tx1"/>
                              </a:solidFill>
                              <a:latin typeface="Cambria Math" panose="02040503050406030204" pitchFamily="18" charset="0"/>
                            </a:rPr>
                            <m:t>i</m:t>
                          </m:r>
                        </m:sub>
                        <m:sup>
                          <m:r>
                            <a:rPr lang="tr-TR" sz="2800">
                              <a:solidFill>
                                <a:schemeClr val="tx1"/>
                              </a:solidFill>
                              <a:latin typeface="Cambria Math" panose="02040503050406030204" pitchFamily="18" charset="0"/>
                            </a:rPr>
                            <m:t>5</m:t>
                          </m:r>
                        </m:sup>
                      </m:sSubSup>
                      <m:r>
                        <a:rPr lang="tr-TR" sz="2800">
                          <a:solidFill>
                            <a:schemeClr val="tx1"/>
                          </a:solidFill>
                          <a:latin typeface="Cambria Math" panose="02040503050406030204" pitchFamily="18" charset="0"/>
                        </a:rPr>
                        <m:t>=5,0 (1100</m:t>
                      </m:r>
                      <m:f>
                        <m:fPr>
                          <m:ctrlPr>
                            <a:rPr lang="tr-TR" sz="2800" i="1">
                              <a:solidFill>
                                <a:schemeClr val="tx1"/>
                              </a:solidFill>
                              <a:latin typeface="Cambria Math" panose="02040503050406030204" pitchFamily="18" charset="0"/>
                            </a:rPr>
                          </m:ctrlPr>
                        </m:fPr>
                        <m:num>
                          <m:r>
                            <a:rPr lang="tr-TR" sz="2800">
                              <a:solidFill>
                                <a:schemeClr val="tx1"/>
                              </a:solidFill>
                              <a:latin typeface="Cambria Math" panose="02040503050406030204" pitchFamily="18" charset="0"/>
                            </a:rPr>
                            <m:t>𝑘𝑔</m:t>
                          </m:r>
                        </m:num>
                        <m:den>
                          <m:sSup>
                            <m:sSupPr>
                              <m:ctrlPr>
                                <a:rPr lang="tr-TR" sz="2800" i="1">
                                  <a:solidFill>
                                    <a:schemeClr val="tx1"/>
                                  </a:solidFill>
                                  <a:latin typeface="Cambria Math" panose="02040503050406030204" pitchFamily="18" charset="0"/>
                                </a:rPr>
                              </m:ctrlPr>
                            </m:sSupPr>
                            <m:e>
                              <m:r>
                                <a:rPr lang="tr-TR" sz="2800">
                                  <a:solidFill>
                                    <a:schemeClr val="tx1"/>
                                  </a:solidFill>
                                  <a:latin typeface="Cambria Math" panose="02040503050406030204" pitchFamily="18" charset="0"/>
                                </a:rPr>
                                <m:t>𝑚</m:t>
                              </m:r>
                            </m:e>
                            <m:sup>
                              <m:r>
                                <a:rPr lang="tr-TR" sz="2800">
                                  <a:solidFill>
                                    <a:schemeClr val="tx1"/>
                                  </a:solidFill>
                                  <a:latin typeface="Cambria Math" panose="02040503050406030204" pitchFamily="18" charset="0"/>
                                </a:rPr>
                                <m:t>3</m:t>
                              </m:r>
                            </m:sup>
                          </m:sSup>
                        </m:den>
                      </m:f>
                      <m:r>
                        <a:rPr lang="tr-TR" sz="2800">
                          <a:solidFill>
                            <a:schemeClr val="tx1"/>
                          </a:solidFill>
                          <a:latin typeface="Cambria Math" panose="02040503050406030204" pitchFamily="18" charset="0"/>
                        </a:rPr>
                        <m:t>)</m:t>
                      </m:r>
                      <m:sSup>
                        <m:sSupPr>
                          <m:ctrlPr>
                            <a:rPr lang="tr-TR" sz="2800" i="1">
                              <a:solidFill>
                                <a:schemeClr val="tx1"/>
                              </a:solidFill>
                              <a:latin typeface="Cambria Math" panose="02040503050406030204" pitchFamily="18" charset="0"/>
                            </a:rPr>
                          </m:ctrlPr>
                        </m:sSupPr>
                        <m:e>
                          <m:d>
                            <m:dPr>
                              <m:ctrlPr>
                                <a:rPr lang="tr-TR" sz="2800" i="1">
                                  <a:solidFill>
                                    <a:schemeClr val="tx1"/>
                                  </a:solidFill>
                                  <a:latin typeface="Cambria Math" panose="02040503050406030204" pitchFamily="18" charset="0"/>
                                </a:rPr>
                              </m:ctrlPr>
                            </m:dPr>
                            <m:e>
                              <m:r>
                                <a:rPr lang="tr-TR" sz="2800">
                                  <a:solidFill>
                                    <a:schemeClr val="tx1"/>
                                  </a:solidFill>
                                  <a:latin typeface="Cambria Math" panose="02040503050406030204" pitchFamily="18" charset="0"/>
                                </a:rPr>
                                <m:t>1,667</m:t>
                              </m:r>
                              <m:f>
                                <m:fPr>
                                  <m:ctrlPr>
                                    <a:rPr lang="tr-TR" sz="2800" i="1">
                                      <a:solidFill>
                                        <a:schemeClr val="tx1"/>
                                      </a:solidFill>
                                      <a:latin typeface="Cambria Math" panose="02040503050406030204" pitchFamily="18" charset="0"/>
                                    </a:rPr>
                                  </m:ctrlPr>
                                </m:fPr>
                                <m:num>
                                  <m:r>
                                    <a:rPr lang="tr-TR" sz="2800">
                                      <a:solidFill>
                                        <a:schemeClr val="tx1"/>
                                      </a:solidFill>
                                      <a:latin typeface="Cambria Math" panose="02040503050406030204" pitchFamily="18" charset="0"/>
                                    </a:rPr>
                                    <m:t>𝑟𝑒𝑣</m:t>
                                  </m:r>
                                </m:num>
                                <m:den>
                                  <m:r>
                                    <a:rPr lang="tr-TR" sz="2800">
                                      <a:solidFill>
                                        <a:schemeClr val="tx1"/>
                                      </a:solidFill>
                                      <a:latin typeface="Cambria Math" panose="02040503050406030204" pitchFamily="18" charset="0"/>
                                    </a:rPr>
                                    <m:t>𝑠</m:t>
                                  </m:r>
                                </m:den>
                              </m:f>
                            </m:e>
                          </m:d>
                        </m:e>
                        <m:sup>
                          <m:r>
                            <a:rPr lang="tr-TR" sz="2800">
                              <a:solidFill>
                                <a:schemeClr val="tx1"/>
                              </a:solidFill>
                              <a:latin typeface="Cambria Math" panose="02040503050406030204" pitchFamily="18" charset="0"/>
                            </a:rPr>
                            <m:t>3</m:t>
                          </m:r>
                        </m:sup>
                      </m:sSup>
                      <m:sSup>
                        <m:sSupPr>
                          <m:ctrlPr>
                            <a:rPr lang="tr-TR" sz="2800" i="1">
                              <a:solidFill>
                                <a:schemeClr val="tx1"/>
                              </a:solidFill>
                              <a:latin typeface="Cambria Math" panose="02040503050406030204" pitchFamily="18" charset="0"/>
                            </a:rPr>
                          </m:ctrlPr>
                        </m:sSupPr>
                        <m:e>
                          <m:r>
                            <a:rPr lang="tr-TR" sz="2800">
                              <a:solidFill>
                                <a:schemeClr val="tx1"/>
                              </a:solidFill>
                              <a:latin typeface="Cambria Math" panose="02040503050406030204" pitchFamily="18" charset="0"/>
                            </a:rPr>
                            <m:t>(0,5 </m:t>
                          </m:r>
                          <m:r>
                            <a:rPr lang="tr-TR" sz="2800">
                              <a:solidFill>
                                <a:schemeClr val="tx1"/>
                              </a:solidFill>
                              <a:latin typeface="Cambria Math" panose="02040503050406030204" pitchFamily="18" charset="0"/>
                            </a:rPr>
                            <m:t>𝑚</m:t>
                          </m:r>
                          <m:r>
                            <a:rPr lang="tr-TR" sz="2800">
                              <a:solidFill>
                                <a:schemeClr val="tx1"/>
                              </a:solidFill>
                              <a:latin typeface="Cambria Math" panose="02040503050406030204" pitchFamily="18" charset="0"/>
                            </a:rPr>
                            <m:t>)</m:t>
                          </m:r>
                        </m:e>
                        <m:sup>
                          <m:r>
                            <a:rPr lang="tr-TR" sz="2800">
                              <a:solidFill>
                                <a:schemeClr val="tx1"/>
                              </a:solidFill>
                              <a:latin typeface="Cambria Math" panose="02040503050406030204" pitchFamily="18" charset="0"/>
                            </a:rPr>
                            <m:t>5</m:t>
                          </m:r>
                        </m:sup>
                      </m:sSup>
                    </m:oMath>
                  </m:oMathPara>
                </a14:m>
                <a:endParaRPr lang="tr-TR" sz="2800" dirty="0">
                  <a:solidFill>
                    <a:schemeClr val="tx1"/>
                  </a:solidFill>
                </a:endParaRPr>
              </a:p>
              <a:p>
                <a:pPr algn="l" rtl="0"/>
                <a14:m>
                  <m:oMathPara xmlns:m="http://schemas.openxmlformats.org/officeDocument/2006/math">
                    <m:oMathParaPr>
                      <m:jc m:val="centerGroup"/>
                    </m:oMathParaPr>
                    <m:oMath xmlns:m="http://schemas.openxmlformats.org/officeDocument/2006/math">
                      <m:sSub>
                        <m:sSubPr>
                          <m:ctrlPr>
                            <a:rPr lang="tr-TR" sz="2800" i="1">
                              <a:solidFill>
                                <a:schemeClr val="tx1"/>
                              </a:solidFill>
                              <a:latin typeface="Cambria Math" panose="02040503050406030204" pitchFamily="18" charset="0"/>
                            </a:rPr>
                          </m:ctrlPr>
                        </m:sSubPr>
                        <m:e>
                          <m:r>
                            <a:rPr lang="tr-TR" sz="2800">
                              <a:solidFill>
                                <a:schemeClr val="tx1"/>
                              </a:solidFill>
                              <a:latin typeface="Cambria Math" panose="02040503050406030204" pitchFamily="18" charset="0"/>
                            </a:rPr>
                            <m:t>𝑃</m:t>
                          </m:r>
                        </m:e>
                        <m:sub>
                          <m:r>
                            <a:rPr lang="tr-TR" sz="2800">
                              <a:solidFill>
                                <a:schemeClr val="tx1"/>
                              </a:solidFill>
                              <a:latin typeface="Cambria Math" panose="02040503050406030204" pitchFamily="18" charset="0"/>
                            </a:rPr>
                            <m:t>𝑟</m:t>
                          </m:r>
                        </m:sub>
                      </m:sSub>
                      <m:r>
                        <a:rPr lang="tr-TR" sz="2800">
                          <a:solidFill>
                            <a:schemeClr val="tx1"/>
                          </a:solidFill>
                          <a:latin typeface="Cambria Math" panose="02040503050406030204" pitchFamily="18" charset="0"/>
                        </a:rPr>
                        <m:t>=796,2</m:t>
                      </m:r>
                      <m:f>
                        <m:fPr>
                          <m:ctrlPr>
                            <a:rPr lang="tr-TR" sz="2800" i="1">
                              <a:solidFill>
                                <a:schemeClr val="tx1"/>
                              </a:solidFill>
                              <a:latin typeface="Cambria Math" panose="02040503050406030204" pitchFamily="18" charset="0"/>
                            </a:rPr>
                          </m:ctrlPr>
                        </m:fPr>
                        <m:num>
                          <m:r>
                            <a:rPr lang="tr-TR" sz="2800">
                              <a:solidFill>
                                <a:schemeClr val="tx1"/>
                              </a:solidFill>
                              <a:latin typeface="Cambria Math" panose="02040503050406030204" pitchFamily="18" charset="0"/>
                            </a:rPr>
                            <m:t>𝑗</m:t>
                          </m:r>
                        </m:num>
                        <m:den>
                          <m:r>
                            <a:rPr lang="tr-TR" sz="2800">
                              <a:solidFill>
                                <a:schemeClr val="tx1"/>
                              </a:solidFill>
                              <a:latin typeface="Cambria Math" panose="02040503050406030204" pitchFamily="18" charset="0"/>
                            </a:rPr>
                            <m:t>𝑠</m:t>
                          </m:r>
                        </m:den>
                      </m:f>
                      <m:r>
                        <a:rPr lang="tr-TR" sz="2800">
                          <a:solidFill>
                            <a:schemeClr val="tx1"/>
                          </a:solidFill>
                          <a:latin typeface="Cambria Math" panose="02040503050406030204" pitchFamily="18" charset="0"/>
                        </a:rPr>
                        <m:t>=0,796 </m:t>
                      </m:r>
                      <m:r>
                        <a:rPr lang="tr-TR" sz="2800">
                          <a:solidFill>
                            <a:schemeClr val="tx1"/>
                          </a:solidFill>
                          <a:latin typeface="Cambria Math" panose="02040503050406030204" pitchFamily="18" charset="0"/>
                        </a:rPr>
                        <m:t>𝑘𝑊</m:t>
                      </m:r>
                    </m:oMath>
                  </m:oMathPara>
                </a14:m>
                <a:endParaRPr lang="tr-TR" sz="2800" dirty="0">
                  <a:solidFill>
                    <a:schemeClr val="tx1"/>
                  </a:solidFill>
                </a:endParaRPr>
              </a:p>
              <a:p>
                <a:pPr marL="457200" lvl="0" indent="-457200" algn="l" rtl="0">
                  <a:buFont typeface="Arial" panose="020B0604020202020204" pitchFamily="34" charset="0"/>
                  <a:buChar char="•"/>
                </a:pPr>
                <a:r>
                  <a:rPr lang="tr-TR" sz="2800" dirty="0">
                    <a:solidFill>
                      <a:schemeClr val="tx1"/>
                    </a:solidFill>
                  </a:rPr>
                  <a:t>Karıştırıcı için 0,796 kW güç gereklidir. Bu nedenle motor seçimi gücü 0,8 kW daha büyük olacak şekilde yapılmalıdır. </a:t>
                </a:r>
              </a:p>
              <a:p>
                <a:pPr algn="l" rtl="0">
                  <a:spcBef>
                    <a:spcPts val="0"/>
                  </a:spcBef>
                  <a:spcAft>
                    <a:spcPts val="0"/>
                  </a:spcAft>
                </a:pPr>
                <a:endParaRPr lang="tr-TR" sz="2800" dirty="0">
                  <a:solidFill>
                    <a:schemeClr val="tx1"/>
                  </a:solidFil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1" y="1300766"/>
                <a:ext cx="10515600" cy="5267459"/>
              </a:xfrm>
              <a:blipFill>
                <a:blip r:embed="rId2"/>
                <a:stretch>
                  <a:fillRect l="-1043" r="-2029"/>
                </a:stretch>
              </a:blipFill>
            </p:spPr>
            <p:txBody>
              <a:bodyPr/>
              <a:lstStyle/>
              <a:p>
                <a:r>
                  <a:rPr lang="tr-TR">
                    <a:noFill/>
                  </a:rPr>
                  <a:t> </a:t>
                </a:r>
              </a:p>
            </p:txBody>
          </p:sp>
        </mc:Fallback>
      </mc:AlternateContent>
    </p:spTree>
    <p:extLst>
      <p:ext uri="{BB962C8B-B14F-4D97-AF65-F5344CB8AC3E}">
        <p14:creationId xmlns:p14="http://schemas.microsoft.com/office/powerpoint/2010/main" val="20972127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b="1" dirty="0"/>
              <a:t>Katıların Karıştırılması</a:t>
            </a:r>
            <a:endParaRPr lang="en-US" b="1" dirty="0"/>
          </a:p>
        </p:txBody>
      </p:sp>
      <p:sp>
        <p:nvSpPr>
          <p:cNvPr id="3" name="Content Placeholder 2"/>
          <p:cNvSpPr>
            <a:spLocks noGrp="1"/>
          </p:cNvSpPr>
          <p:nvPr>
            <p:ph idx="1"/>
          </p:nvPr>
        </p:nvSpPr>
        <p:spPr>
          <a:xfrm>
            <a:off x="838201" y="1300766"/>
            <a:ext cx="10515600" cy="5267459"/>
          </a:xfrm>
        </p:spPr>
        <p:txBody>
          <a:bodyPr>
            <a:normAutofit/>
          </a:bodyPr>
          <a:lstStyle/>
          <a:p>
            <a:pPr marL="457200" indent="-457200" algn="l" rtl="0">
              <a:spcBef>
                <a:spcPts val="0"/>
              </a:spcBef>
              <a:spcAft>
                <a:spcPts val="600"/>
              </a:spcAft>
              <a:buFont typeface="Arial" panose="020B0604020202020204" pitchFamily="34" charset="0"/>
              <a:buChar char="•"/>
            </a:pPr>
            <a:r>
              <a:rPr lang="tr-TR" sz="2800" dirty="0">
                <a:solidFill>
                  <a:schemeClr val="tx1"/>
                </a:solidFill>
              </a:rPr>
              <a:t>Katıların Karıştırılması, </a:t>
            </a:r>
            <a:r>
              <a:rPr lang="tr-TR" sz="2800" dirty="0">
                <a:solidFill>
                  <a:srgbClr val="0070C0"/>
                </a:solidFill>
              </a:rPr>
              <a:t>viskozitesi yüksek sıvı </a:t>
            </a:r>
            <a:r>
              <a:rPr lang="tr-TR" sz="2800" dirty="0">
                <a:solidFill>
                  <a:schemeClr val="tx1"/>
                </a:solidFill>
              </a:rPr>
              <a:t>gıdaların karıştırılmasına benzer.</a:t>
            </a:r>
          </a:p>
          <a:p>
            <a:pPr marL="457200" indent="-457200" algn="l" rtl="0">
              <a:spcBef>
                <a:spcPts val="0"/>
              </a:spcBef>
              <a:spcAft>
                <a:spcPts val="600"/>
              </a:spcAft>
              <a:buFont typeface="Arial" panose="020B0604020202020204" pitchFamily="34" charset="0"/>
              <a:buChar char="•"/>
            </a:pPr>
            <a:r>
              <a:rPr lang="tr-TR" sz="2800" dirty="0">
                <a:solidFill>
                  <a:schemeClr val="tx1"/>
                </a:solidFill>
              </a:rPr>
              <a:t>Sıvılar için kullanılan karıştırma düzenlerinden bazıları katı ve yarı katı ürünler için de kullanılabilir.</a:t>
            </a:r>
          </a:p>
          <a:p>
            <a:pPr marL="457200" indent="-457200" algn="l" rtl="0">
              <a:spcBef>
                <a:spcPts val="0"/>
              </a:spcBef>
              <a:spcAft>
                <a:spcPts val="600"/>
              </a:spcAft>
              <a:buFont typeface="Arial" panose="020B0604020202020204" pitchFamily="34" charset="0"/>
              <a:buChar char="•"/>
            </a:pPr>
            <a:r>
              <a:rPr lang="tr-TR" sz="2800" dirty="0">
                <a:solidFill>
                  <a:srgbClr val="FF0000"/>
                </a:solidFill>
              </a:rPr>
              <a:t>Sıvıların karışımı</a:t>
            </a:r>
            <a:r>
              <a:rPr lang="tr-TR" sz="2800" dirty="0">
                <a:solidFill>
                  <a:schemeClr val="tx1"/>
                </a:solidFill>
              </a:rPr>
              <a:t>, karıştırıcıya bitişik oluşan karışım alanında gerçekleşir.</a:t>
            </a:r>
          </a:p>
          <a:p>
            <a:pPr marL="457200" indent="-457200" algn="l" rtl="0">
              <a:spcBef>
                <a:spcPts val="0"/>
              </a:spcBef>
              <a:spcAft>
                <a:spcPts val="600"/>
              </a:spcAft>
              <a:buFont typeface="Arial" panose="020B0604020202020204" pitchFamily="34" charset="0"/>
              <a:buChar char="•"/>
            </a:pPr>
            <a:r>
              <a:rPr lang="tr-TR" sz="2800" dirty="0">
                <a:solidFill>
                  <a:schemeClr val="tx1"/>
                </a:solidFill>
              </a:rPr>
              <a:t>Katı ürünlerinde bu akımı oluşturmak olanaksızdır.</a:t>
            </a:r>
          </a:p>
        </p:txBody>
      </p:sp>
    </p:spTree>
    <p:extLst>
      <p:ext uri="{BB962C8B-B14F-4D97-AF65-F5344CB8AC3E}">
        <p14:creationId xmlns:p14="http://schemas.microsoft.com/office/powerpoint/2010/main" val="8685488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b="1" dirty="0"/>
              <a:t>Katıların Karıştırılması</a:t>
            </a:r>
            <a:endParaRPr lang="en-US" b="1" dirty="0"/>
          </a:p>
        </p:txBody>
      </p:sp>
      <p:sp>
        <p:nvSpPr>
          <p:cNvPr id="3" name="Content Placeholder 2"/>
          <p:cNvSpPr>
            <a:spLocks noGrp="1"/>
          </p:cNvSpPr>
          <p:nvPr>
            <p:ph idx="1"/>
          </p:nvPr>
        </p:nvSpPr>
        <p:spPr>
          <a:xfrm>
            <a:off x="838201" y="1300766"/>
            <a:ext cx="10515600" cy="5267459"/>
          </a:xfrm>
        </p:spPr>
        <p:txBody>
          <a:bodyPr>
            <a:normAutofit lnSpcReduction="10000"/>
          </a:bodyPr>
          <a:lstStyle/>
          <a:p>
            <a:pPr marL="457200" indent="-457200" algn="l" rtl="0">
              <a:spcBef>
                <a:spcPts val="0"/>
              </a:spcBef>
              <a:spcAft>
                <a:spcPts val="600"/>
              </a:spcAft>
              <a:buFont typeface="Arial" panose="020B0604020202020204" pitchFamily="34" charset="0"/>
              <a:buChar char="•"/>
            </a:pPr>
            <a:r>
              <a:rPr lang="tr-TR" sz="2800" dirty="0">
                <a:solidFill>
                  <a:schemeClr val="tx1"/>
                </a:solidFill>
              </a:rPr>
              <a:t>Bu nedenle, </a:t>
            </a:r>
            <a:r>
              <a:rPr lang="tr-TR" sz="2800" dirty="0">
                <a:solidFill>
                  <a:srgbClr val="FF0000"/>
                </a:solidFill>
              </a:rPr>
              <a:t>sıvılara kıyasla </a:t>
            </a:r>
            <a:r>
              <a:rPr lang="tr-TR" sz="2800" dirty="0">
                <a:solidFill>
                  <a:schemeClr val="tx1"/>
                </a:solidFill>
              </a:rPr>
              <a:t>daha</a:t>
            </a:r>
            <a:r>
              <a:rPr lang="tr-TR" sz="2800" dirty="0"/>
              <a:t> </a:t>
            </a:r>
            <a:r>
              <a:rPr lang="tr-TR" sz="2800" dirty="0">
                <a:solidFill>
                  <a:srgbClr val="FF0000"/>
                </a:solidFill>
              </a:rPr>
              <a:t>fazla karışım gücüne </a:t>
            </a:r>
            <a:r>
              <a:rPr lang="tr-TR" sz="2800" dirty="0">
                <a:solidFill>
                  <a:schemeClr val="tx1"/>
                </a:solidFill>
              </a:rPr>
              <a:t>gereksinim duyulur.</a:t>
            </a:r>
          </a:p>
          <a:p>
            <a:pPr marL="457200" indent="-457200" algn="l" rtl="0">
              <a:spcBef>
                <a:spcPts val="0"/>
              </a:spcBef>
              <a:spcAft>
                <a:spcPts val="600"/>
              </a:spcAft>
              <a:buFont typeface="Arial" panose="020B0604020202020204" pitchFamily="34" charset="0"/>
              <a:buChar char="•"/>
            </a:pPr>
            <a:r>
              <a:rPr lang="tr-TR" sz="2800" dirty="0">
                <a:solidFill>
                  <a:srgbClr val="FF0000"/>
                </a:solidFill>
              </a:rPr>
              <a:t>Sıvılarda</a:t>
            </a:r>
            <a:r>
              <a:rPr lang="tr-TR" sz="2800" dirty="0"/>
              <a:t> </a:t>
            </a:r>
            <a:r>
              <a:rPr lang="tr-TR" sz="2800" dirty="0">
                <a:solidFill>
                  <a:schemeClr val="tx1"/>
                </a:solidFill>
              </a:rPr>
              <a:t>karışım sonunda gerçek bir </a:t>
            </a:r>
            <a:r>
              <a:rPr lang="tr-TR" sz="2800" dirty="0">
                <a:solidFill>
                  <a:srgbClr val="0070C0"/>
                </a:solidFill>
              </a:rPr>
              <a:t>homojen yapı </a:t>
            </a:r>
            <a:r>
              <a:rPr lang="tr-TR" sz="2800" dirty="0">
                <a:solidFill>
                  <a:schemeClr val="tx1"/>
                </a:solidFill>
              </a:rPr>
              <a:t>elde edilir.</a:t>
            </a:r>
          </a:p>
          <a:p>
            <a:pPr marL="457200" indent="-457200" algn="l" rtl="0">
              <a:spcBef>
                <a:spcPts val="0"/>
              </a:spcBef>
              <a:spcAft>
                <a:spcPts val="600"/>
              </a:spcAft>
              <a:buFont typeface="Arial" panose="020B0604020202020204" pitchFamily="34" charset="0"/>
              <a:buChar char="•"/>
            </a:pPr>
            <a:r>
              <a:rPr lang="tr-TR" sz="2800" dirty="0">
                <a:solidFill>
                  <a:srgbClr val="FF0000"/>
                </a:solidFill>
              </a:rPr>
              <a:t>Katılarda</a:t>
            </a:r>
            <a:r>
              <a:rPr lang="tr-TR" sz="2800" dirty="0">
                <a:solidFill>
                  <a:schemeClr val="tx1"/>
                </a:solidFill>
              </a:rPr>
              <a:t>, karışımı oluşturan fazlar </a:t>
            </a:r>
            <a:r>
              <a:rPr lang="tr-TR" sz="2800" dirty="0">
                <a:solidFill>
                  <a:srgbClr val="00B050"/>
                </a:solidFill>
              </a:rPr>
              <a:t>daha kolay ayrıt </a:t>
            </a:r>
            <a:r>
              <a:rPr lang="tr-TR" sz="2800" dirty="0">
                <a:solidFill>
                  <a:schemeClr val="tx1"/>
                </a:solidFill>
              </a:rPr>
              <a:t>edilebilir.</a:t>
            </a:r>
          </a:p>
          <a:p>
            <a:pPr marL="457200" indent="-457200" algn="l" rtl="0">
              <a:spcBef>
                <a:spcPts val="0"/>
              </a:spcBef>
              <a:spcAft>
                <a:spcPts val="600"/>
              </a:spcAft>
              <a:buFont typeface="Arial" panose="020B0604020202020204" pitchFamily="34" charset="0"/>
              <a:buChar char="•"/>
            </a:pPr>
            <a:r>
              <a:rPr lang="tr-TR" sz="2800" dirty="0">
                <a:solidFill>
                  <a:schemeClr val="tx1"/>
                </a:solidFill>
              </a:rPr>
              <a:t>Katı ve yarı katı ürünlerin karıştırılmasında kullanılan düzenlerde, emiş bölgesinde akım oluşturmadığından </a:t>
            </a:r>
            <a:r>
              <a:rPr lang="tr-TR" sz="2800" dirty="0">
                <a:solidFill>
                  <a:srgbClr val="0070C0"/>
                </a:solidFill>
              </a:rPr>
              <a:t>karıştırıcı, karışımın her yerinde dolaştırılır </a:t>
            </a:r>
            <a:r>
              <a:rPr lang="tr-TR" sz="2800" dirty="0">
                <a:solidFill>
                  <a:schemeClr val="tx1"/>
                </a:solidFill>
              </a:rPr>
              <a:t>veya </a:t>
            </a:r>
            <a:r>
              <a:rPr lang="tr-TR" sz="2800" dirty="0">
                <a:solidFill>
                  <a:srgbClr val="00B050"/>
                </a:solidFill>
              </a:rPr>
              <a:t>karışım, karıştırıcının emiş bölgesinden beslenerek </a:t>
            </a:r>
            <a:r>
              <a:rPr lang="tr-TR" sz="2800" dirty="0">
                <a:solidFill>
                  <a:schemeClr val="tx1"/>
                </a:solidFill>
              </a:rPr>
              <a:t>karışım sağlanır.</a:t>
            </a:r>
          </a:p>
        </p:txBody>
      </p:sp>
    </p:spTree>
    <p:extLst>
      <p:ext uri="{BB962C8B-B14F-4D97-AF65-F5344CB8AC3E}">
        <p14:creationId xmlns:p14="http://schemas.microsoft.com/office/powerpoint/2010/main" val="24818930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b="1" dirty="0"/>
              <a:t>Katıların Karıştırılması</a:t>
            </a:r>
            <a:endParaRPr lang="en-US" b="1" dirty="0"/>
          </a:p>
        </p:txBody>
      </p:sp>
      <p:sp>
        <p:nvSpPr>
          <p:cNvPr id="3" name="Content Placeholder 2"/>
          <p:cNvSpPr>
            <a:spLocks noGrp="1"/>
          </p:cNvSpPr>
          <p:nvPr>
            <p:ph idx="1"/>
          </p:nvPr>
        </p:nvSpPr>
        <p:spPr>
          <a:xfrm>
            <a:off x="838201" y="1300766"/>
            <a:ext cx="10515600" cy="5267459"/>
          </a:xfrm>
        </p:spPr>
        <p:txBody>
          <a:bodyPr>
            <a:normAutofit/>
          </a:bodyPr>
          <a:lstStyle/>
          <a:p>
            <a:pPr marL="457200" indent="-457200" algn="l" rtl="0">
              <a:spcBef>
                <a:spcPts val="0"/>
              </a:spcBef>
              <a:spcAft>
                <a:spcPts val="600"/>
              </a:spcAft>
              <a:buFont typeface="Arial" panose="020B0604020202020204" pitchFamily="34" charset="0"/>
              <a:buChar char="•"/>
            </a:pPr>
            <a:r>
              <a:rPr lang="tr-TR" sz="2800" dirty="0">
                <a:solidFill>
                  <a:schemeClr val="tx1"/>
                </a:solidFill>
              </a:rPr>
              <a:t>Katıların karışımında kullanılan düzenlerde </a:t>
            </a:r>
            <a:r>
              <a:rPr lang="tr-TR" sz="2800" dirty="0">
                <a:solidFill>
                  <a:srgbClr val="FF0000"/>
                </a:solidFill>
              </a:rPr>
              <a:t>mekanik enerji</a:t>
            </a:r>
            <a:r>
              <a:rPr lang="tr-TR" sz="2800" dirty="0">
                <a:solidFill>
                  <a:schemeClr val="tx1"/>
                </a:solidFill>
              </a:rPr>
              <a:t>, karıştırıcı yardımıyla doğrudan </a:t>
            </a:r>
            <a:r>
              <a:rPr lang="tr-TR" sz="2800" dirty="0">
                <a:solidFill>
                  <a:srgbClr val="00B050"/>
                </a:solidFill>
              </a:rPr>
              <a:t>ürünün kalitesine </a:t>
            </a:r>
            <a:r>
              <a:rPr lang="tr-TR" sz="2800" dirty="0">
                <a:solidFill>
                  <a:schemeClr val="tx1"/>
                </a:solidFill>
              </a:rPr>
              <a:t>aktarılmaktadır.</a:t>
            </a:r>
          </a:p>
          <a:p>
            <a:pPr marL="457200" indent="-457200" algn="l" rtl="0">
              <a:spcBef>
                <a:spcPts val="0"/>
              </a:spcBef>
              <a:spcAft>
                <a:spcPts val="600"/>
              </a:spcAft>
              <a:buFont typeface="Arial" panose="020B0604020202020204" pitchFamily="34" charset="0"/>
              <a:buChar char="•"/>
            </a:pPr>
            <a:r>
              <a:rPr lang="tr-TR" sz="2800" dirty="0">
                <a:solidFill>
                  <a:schemeClr val="tx1"/>
                </a:solidFill>
              </a:rPr>
              <a:t>Bu düzenlerin en iyi tanımı, düşük devirde </a:t>
            </a:r>
            <a:r>
              <a:rPr lang="tr-TR" sz="2800" dirty="0">
                <a:solidFill>
                  <a:srgbClr val="0070C0"/>
                </a:solidFill>
              </a:rPr>
              <a:t>parçalama,</a:t>
            </a:r>
            <a:r>
              <a:rPr lang="tr-TR" sz="2800" dirty="0">
                <a:solidFill>
                  <a:schemeClr val="tx1"/>
                </a:solidFill>
              </a:rPr>
              <a:t> yayma, çırpma, </a:t>
            </a:r>
            <a:r>
              <a:rPr lang="tr-TR" sz="2800" dirty="0" err="1">
                <a:solidFill>
                  <a:srgbClr val="7030A0"/>
                </a:solidFill>
              </a:rPr>
              <a:t>katıştırma</a:t>
            </a:r>
            <a:r>
              <a:rPr lang="tr-TR" sz="2800" dirty="0">
                <a:solidFill>
                  <a:schemeClr val="tx1"/>
                </a:solidFill>
              </a:rPr>
              <a:t>, yayma-sıkıştırma gibi işlemlerin tümünü oluşturabilin ekipmanlardır şeklinde yapılabilir.</a:t>
            </a:r>
          </a:p>
          <a:p>
            <a:pPr marL="457200" indent="-457200" algn="l" rtl="0">
              <a:spcBef>
                <a:spcPts val="0"/>
              </a:spcBef>
              <a:spcAft>
                <a:spcPts val="600"/>
              </a:spcAft>
              <a:buFont typeface="Arial" panose="020B0604020202020204" pitchFamily="34" charset="0"/>
              <a:buChar char="•"/>
            </a:pPr>
            <a:endParaRPr lang="tr-TR" sz="2800" dirty="0">
              <a:solidFill>
                <a:schemeClr val="tx1"/>
              </a:solidFill>
            </a:endParaRPr>
          </a:p>
        </p:txBody>
      </p:sp>
    </p:spTree>
    <p:extLst>
      <p:ext uri="{BB962C8B-B14F-4D97-AF65-F5344CB8AC3E}">
        <p14:creationId xmlns:p14="http://schemas.microsoft.com/office/powerpoint/2010/main" val="36558840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b="1" dirty="0"/>
              <a:t>Katıların Karıştırılması-</a:t>
            </a:r>
            <a:r>
              <a:rPr lang="tr-TR" altLang="ar-SY" dirty="0">
                <a:solidFill>
                  <a:srgbClr val="FFFF00"/>
                </a:solidFill>
              </a:rPr>
              <a:t>Döner Gövdeli Karıştırıcı</a:t>
            </a:r>
            <a:endParaRPr lang="en-US" b="1" dirty="0">
              <a:solidFill>
                <a:srgbClr val="FFFF00"/>
              </a:solidFill>
            </a:endParaRPr>
          </a:p>
        </p:txBody>
      </p:sp>
      <p:sp>
        <p:nvSpPr>
          <p:cNvPr id="3" name="Content Placeholder 2"/>
          <p:cNvSpPr>
            <a:spLocks noGrp="1"/>
          </p:cNvSpPr>
          <p:nvPr>
            <p:ph idx="1"/>
          </p:nvPr>
        </p:nvSpPr>
        <p:spPr>
          <a:xfrm>
            <a:off x="838201" y="1300766"/>
            <a:ext cx="5872767" cy="5267459"/>
          </a:xfrm>
        </p:spPr>
        <p:txBody>
          <a:bodyPr>
            <a:normAutofit/>
          </a:bodyPr>
          <a:lstStyle/>
          <a:p>
            <a:pPr marL="457200" indent="-457200" algn="l" rtl="0">
              <a:spcBef>
                <a:spcPts val="0"/>
              </a:spcBef>
              <a:spcAft>
                <a:spcPts val="600"/>
              </a:spcAft>
              <a:buFont typeface="Arial" panose="020B0604020202020204" pitchFamily="34" charset="0"/>
              <a:buChar char="•"/>
            </a:pPr>
            <a:r>
              <a:rPr lang="tr-TR" altLang="ar-SY" sz="2800" dirty="0">
                <a:solidFill>
                  <a:srgbClr val="00B050"/>
                </a:solidFill>
              </a:rPr>
              <a:t>Katıların katılarla </a:t>
            </a:r>
            <a:r>
              <a:rPr lang="tr-TR" altLang="ar-SY" sz="2800" dirty="0">
                <a:solidFill>
                  <a:schemeClr val="tx1"/>
                </a:solidFill>
              </a:rPr>
              <a:t>karıştırılmasında kullanılır.</a:t>
            </a:r>
          </a:p>
          <a:p>
            <a:pPr marL="457200" indent="-457200" algn="l" rtl="0">
              <a:spcBef>
                <a:spcPts val="0"/>
              </a:spcBef>
              <a:spcAft>
                <a:spcPts val="600"/>
              </a:spcAft>
              <a:buFont typeface="Arial" panose="020B0604020202020204" pitchFamily="34" charset="0"/>
              <a:buChar char="•"/>
            </a:pPr>
            <a:r>
              <a:rPr lang="tr-TR" altLang="ar-SY" sz="2800" dirty="0">
                <a:solidFill>
                  <a:schemeClr val="tx1"/>
                </a:solidFill>
              </a:rPr>
              <a:t>Toz hâlindeki kuru maddelerin karıştırılmasında kullanılır.</a:t>
            </a:r>
          </a:p>
          <a:p>
            <a:pPr marL="457200" indent="-457200" algn="l" rtl="0">
              <a:spcBef>
                <a:spcPts val="0"/>
              </a:spcBef>
              <a:spcAft>
                <a:spcPts val="600"/>
              </a:spcAft>
              <a:buFont typeface="Arial" panose="020B0604020202020204" pitchFamily="34" charset="0"/>
              <a:buChar char="•"/>
            </a:pPr>
            <a:r>
              <a:rPr lang="tr-TR" altLang="ar-SY" sz="2800" dirty="0">
                <a:solidFill>
                  <a:schemeClr val="tx1"/>
                </a:solidFill>
              </a:rPr>
              <a:t>İçerisinde derin oluklar veya </a:t>
            </a:r>
            <a:r>
              <a:rPr lang="tr-TR" altLang="ar-SY" sz="2800" dirty="0">
                <a:solidFill>
                  <a:srgbClr val="DD462F"/>
                </a:solidFill>
              </a:rPr>
              <a:t>kepçe şekli </a:t>
            </a:r>
            <a:r>
              <a:rPr lang="tr-TR" altLang="ar-SY" sz="2800" dirty="0">
                <a:solidFill>
                  <a:schemeClr val="tx1"/>
                </a:solidFill>
              </a:rPr>
              <a:t>verilmiş kanatçıklar olan bir </a:t>
            </a:r>
            <a:r>
              <a:rPr lang="tr-TR" altLang="ar-SY" sz="2800" dirty="0">
                <a:solidFill>
                  <a:srgbClr val="0070C0"/>
                </a:solidFill>
              </a:rPr>
              <a:t>silindirden</a:t>
            </a:r>
            <a:r>
              <a:rPr lang="tr-TR" altLang="ar-SY" sz="2800" dirty="0">
                <a:solidFill>
                  <a:schemeClr val="tx1"/>
                </a:solidFill>
              </a:rPr>
              <a:t> ibarettir.</a:t>
            </a:r>
          </a:p>
        </p:txBody>
      </p:sp>
      <p:pic>
        <p:nvPicPr>
          <p:cNvPr id="5" name="Picture 3">
            <a:extLst>
              <a:ext uri="{FF2B5EF4-FFF2-40B4-BE49-F238E27FC236}">
                <a16:creationId xmlns:a16="http://schemas.microsoft.com/office/drawing/2014/main" id="{6E3F998B-3A45-40E3-A217-9E90FC2AA096}"/>
              </a:ext>
            </a:extLst>
          </p:cNvPr>
          <p:cNvPicPr>
            <a:picLocks noChangeAspect="1"/>
          </p:cNvPicPr>
          <p:nvPr/>
        </p:nvPicPr>
        <p:blipFill>
          <a:blip r:embed="rId2"/>
          <a:stretch>
            <a:fillRect/>
          </a:stretch>
        </p:blipFill>
        <p:spPr>
          <a:xfrm>
            <a:off x="6710968" y="1675520"/>
            <a:ext cx="5024907" cy="4183235"/>
          </a:xfrm>
          <a:prstGeom prst="rect">
            <a:avLst/>
          </a:prstGeom>
        </p:spPr>
      </p:pic>
    </p:spTree>
    <p:extLst>
      <p:ext uri="{BB962C8B-B14F-4D97-AF65-F5344CB8AC3E}">
        <p14:creationId xmlns:p14="http://schemas.microsoft.com/office/powerpoint/2010/main" val="13747683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altLang="ar-SY" i="1" dirty="0"/>
              <a:t>Karıştırıcılı Tanklarda Akım Tipleri</a:t>
            </a:r>
            <a:r>
              <a:rPr lang="tr-TR" altLang="ar-SY" dirty="0"/>
              <a:t> </a:t>
            </a:r>
            <a:endParaRPr lang="en-US" b="1" dirty="0"/>
          </a:p>
        </p:txBody>
      </p:sp>
      <p:sp>
        <p:nvSpPr>
          <p:cNvPr id="3" name="Content Placeholder 2"/>
          <p:cNvSpPr>
            <a:spLocks noGrp="1"/>
          </p:cNvSpPr>
          <p:nvPr>
            <p:ph idx="1"/>
          </p:nvPr>
        </p:nvSpPr>
        <p:spPr>
          <a:xfrm>
            <a:off x="838201" y="1300766"/>
            <a:ext cx="10515599" cy="5267459"/>
          </a:xfrm>
        </p:spPr>
        <p:txBody>
          <a:bodyPr>
            <a:normAutofit/>
          </a:bodyPr>
          <a:lstStyle/>
          <a:p>
            <a:pPr marL="457200" lvl="1" indent="0" algn="l" rtl="0">
              <a:spcBef>
                <a:spcPts val="600"/>
              </a:spcBef>
              <a:spcAft>
                <a:spcPts val="0"/>
              </a:spcAft>
              <a:buNone/>
            </a:pPr>
            <a:r>
              <a:rPr lang="tr-TR" sz="2800" dirty="0">
                <a:solidFill>
                  <a:schemeClr val="tx1"/>
                </a:solidFill>
              </a:rPr>
              <a:t>3. </a:t>
            </a:r>
            <a:r>
              <a:rPr lang="tr-TR" sz="2800" dirty="0">
                <a:solidFill>
                  <a:srgbClr val="00B050"/>
                </a:solidFill>
              </a:rPr>
              <a:t>Şafta teğet </a:t>
            </a:r>
            <a:r>
              <a:rPr lang="tr-TR" sz="2800" dirty="0" err="1">
                <a:solidFill>
                  <a:srgbClr val="00B050"/>
                </a:solidFill>
              </a:rPr>
              <a:t>V</a:t>
            </a:r>
            <a:r>
              <a:rPr lang="tr-TR" sz="2800" baseline="-25000" dirty="0" err="1">
                <a:solidFill>
                  <a:srgbClr val="00B050"/>
                </a:solidFill>
              </a:rPr>
              <a:t>t</a:t>
            </a:r>
            <a:r>
              <a:rPr lang="tr-TR" sz="2800" dirty="0">
                <a:solidFill>
                  <a:srgbClr val="00B050"/>
                </a:solidFill>
              </a:rPr>
              <a:t> </a:t>
            </a:r>
            <a:r>
              <a:rPr lang="tr-TR" sz="2800" dirty="0">
                <a:solidFill>
                  <a:schemeClr val="tx1"/>
                </a:solidFill>
              </a:rPr>
              <a:t>ve sıvıyı yatay bir düzlemde dairesel hareket ettirme.</a:t>
            </a:r>
          </a:p>
          <a:p>
            <a:pPr marL="457200" indent="-457200" algn="l" rtl="0">
              <a:spcBef>
                <a:spcPts val="600"/>
              </a:spcBef>
              <a:spcAft>
                <a:spcPts val="0"/>
              </a:spcAft>
              <a:buFont typeface="Arial" panose="020B0604020202020204" pitchFamily="34" charset="0"/>
              <a:buChar char="•"/>
            </a:pPr>
            <a:r>
              <a:rPr lang="tr-TR" sz="2800" dirty="0">
                <a:solidFill>
                  <a:srgbClr val="FF0000"/>
                </a:solidFill>
              </a:rPr>
              <a:t>İlk iki hız </a:t>
            </a:r>
            <a:r>
              <a:rPr lang="tr-TR" sz="2800" dirty="0">
                <a:solidFill>
                  <a:schemeClr val="tx1"/>
                </a:solidFill>
              </a:rPr>
              <a:t>bileşeni karıştırmayı oluşturur.</a:t>
            </a:r>
            <a:endParaRPr lang="en-US" sz="2800" dirty="0"/>
          </a:p>
          <a:p>
            <a:pPr marL="457200" indent="-457200" algn="l" rtl="0">
              <a:spcBef>
                <a:spcPts val="600"/>
              </a:spcBef>
              <a:spcAft>
                <a:spcPts val="0"/>
              </a:spcAft>
              <a:buFont typeface="Arial" panose="020B0604020202020204" pitchFamily="34" charset="0"/>
              <a:buChar char="•"/>
            </a:pPr>
            <a:r>
              <a:rPr lang="tr-TR" sz="2800" dirty="0" err="1">
                <a:solidFill>
                  <a:srgbClr val="0070C0"/>
                </a:solidFill>
              </a:rPr>
              <a:t>Eksenel</a:t>
            </a:r>
            <a:r>
              <a:rPr lang="tr-TR" sz="2800" dirty="0">
                <a:solidFill>
                  <a:schemeClr val="bg2">
                    <a:lumMod val="10000"/>
                  </a:schemeClr>
                </a:solidFill>
              </a:rPr>
              <a:t> ve </a:t>
            </a:r>
            <a:r>
              <a:rPr lang="tr-TR" sz="2800" dirty="0" err="1">
                <a:solidFill>
                  <a:srgbClr val="D24726"/>
                </a:solidFill>
              </a:rPr>
              <a:t>radyal</a:t>
            </a:r>
            <a:r>
              <a:rPr lang="tr-TR" sz="2800" dirty="0">
                <a:solidFill>
                  <a:schemeClr val="bg2">
                    <a:lumMod val="10000"/>
                  </a:schemeClr>
                </a:solidFill>
              </a:rPr>
              <a:t> hızlar, akışkan kısımları bir diğerine göre hareket ettirerek karıştırmaya neden olur.</a:t>
            </a:r>
          </a:p>
          <a:p>
            <a:pPr marL="457200" indent="-457200" algn="l" rtl="0">
              <a:spcBef>
                <a:spcPts val="600"/>
              </a:spcBef>
              <a:spcAft>
                <a:spcPts val="0"/>
              </a:spcAft>
              <a:buFont typeface="Arial" panose="020B0604020202020204" pitchFamily="34" charset="0"/>
              <a:buChar char="•"/>
            </a:pPr>
            <a:r>
              <a:rPr lang="tr-TR" altLang="ar-SY" sz="2800" dirty="0">
                <a:solidFill>
                  <a:srgbClr val="00B050"/>
                </a:solidFill>
              </a:rPr>
              <a:t>Teğet hız </a:t>
            </a:r>
            <a:r>
              <a:rPr lang="tr-TR" altLang="ar-SY" sz="2800" dirty="0">
                <a:solidFill>
                  <a:schemeClr val="bg2">
                    <a:lumMod val="10000"/>
                  </a:schemeClr>
                </a:solidFill>
              </a:rPr>
              <a:t>sadece sıvıyı döndürme eğilimi gösterir, </a:t>
            </a:r>
            <a:r>
              <a:rPr lang="tr-TR" altLang="ar-SY" sz="2800" dirty="0">
                <a:solidFill>
                  <a:srgbClr val="FF0000"/>
                </a:solidFill>
              </a:rPr>
              <a:t>girdaplar oluşturur</a:t>
            </a:r>
            <a:r>
              <a:rPr lang="tr-TR" altLang="ar-SY" sz="2800" dirty="0">
                <a:solidFill>
                  <a:schemeClr val="bg2">
                    <a:lumMod val="10000"/>
                  </a:schemeClr>
                </a:solidFill>
              </a:rPr>
              <a:t> ve önemli bir karıştırma etkisi yoktur.</a:t>
            </a:r>
          </a:p>
        </p:txBody>
      </p:sp>
      <p:pic>
        <p:nvPicPr>
          <p:cNvPr id="4" name="Picture 3"/>
          <p:cNvPicPr>
            <a:picLocks noChangeAspect="1"/>
          </p:cNvPicPr>
          <p:nvPr/>
        </p:nvPicPr>
        <p:blipFill>
          <a:blip r:embed="rId3"/>
          <a:stretch>
            <a:fillRect/>
          </a:stretch>
        </p:blipFill>
        <p:spPr>
          <a:xfrm>
            <a:off x="8991600" y="1990697"/>
            <a:ext cx="2595967" cy="1565329"/>
          </a:xfrm>
          <a:prstGeom prst="rect">
            <a:avLst/>
          </a:prstGeom>
        </p:spPr>
      </p:pic>
    </p:spTree>
    <p:extLst>
      <p:ext uri="{BB962C8B-B14F-4D97-AF65-F5344CB8AC3E}">
        <p14:creationId xmlns:p14="http://schemas.microsoft.com/office/powerpoint/2010/main" val="40379891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b="1" dirty="0"/>
              <a:t>Katıların Karıştırılması-</a:t>
            </a:r>
            <a:r>
              <a:rPr lang="tr-TR" altLang="ar-SY" dirty="0">
                <a:solidFill>
                  <a:srgbClr val="FFFF00"/>
                </a:solidFill>
              </a:rPr>
              <a:t>Döner Gövdeli Karıştırıcı</a:t>
            </a:r>
            <a:endParaRPr lang="en-US" b="1" dirty="0">
              <a:solidFill>
                <a:srgbClr val="FFFF00"/>
              </a:solidFill>
            </a:endParaRPr>
          </a:p>
        </p:txBody>
      </p:sp>
      <p:sp>
        <p:nvSpPr>
          <p:cNvPr id="3" name="Content Placeholder 2"/>
          <p:cNvSpPr>
            <a:spLocks noGrp="1"/>
          </p:cNvSpPr>
          <p:nvPr>
            <p:ph idx="1"/>
          </p:nvPr>
        </p:nvSpPr>
        <p:spPr>
          <a:xfrm>
            <a:off x="838201" y="1300766"/>
            <a:ext cx="5490693" cy="5267459"/>
          </a:xfrm>
        </p:spPr>
        <p:txBody>
          <a:bodyPr>
            <a:normAutofit/>
          </a:bodyPr>
          <a:lstStyle/>
          <a:p>
            <a:pPr marL="457200" indent="-457200" algn="l" rtl="0">
              <a:spcBef>
                <a:spcPts val="0"/>
              </a:spcBef>
              <a:spcAft>
                <a:spcPts val="600"/>
              </a:spcAft>
              <a:buFont typeface="Arial" panose="020B0604020202020204" pitchFamily="34" charset="0"/>
              <a:buChar char="•"/>
            </a:pPr>
            <a:r>
              <a:rPr lang="tr-TR" altLang="ar-SY" sz="2800" dirty="0">
                <a:solidFill>
                  <a:schemeClr val="tx1"/>
                </a:solidFill>
              </a:rPr>
              <a:t>Alt kısımları karşı karşıya gelecek şekilde bağlanmış </a:t>
            </a:r>
            <a:r>
              <a:rPr lang="tr-TR" altLang="ar-SY" sz="2800" dirty="0">
                <a:solidFill>
                  <a:srgbClr val="00B050"/>
                </a:solidFill>
              </a:rPr>
              <a:t>iki koniden </a:t>
            </a:r>
            <a:r>
              <a:rPr lang="tr-TR" altLang="ar-SY" sz="2800" dirty="0">
                <a:solidFill>
                  <a:schemeClr val="tx1"/>
                </a:solidFill>
              </a:rPr>
              <a:t>oluşmuştur. </a:t>
            </a:r>
          </a:p>
          <a:p>
            <a:pPr marL="457200" indent="-457200" algn="l" rtl="0">
              <a:spcBef>
                <a:spcPts val="0"/>
              </a:spcBef>
              <a:spcAft>
                <a:spcPts val="600"/>
              </a:spcAft>
              <a:buFont typeface="Arial" panose="020B0604020202020204" pitchFamily="34" charset="0"/>
              <a:buChar char="•"/>
            </a:pPr>
            <a:r>
              <a:rPr lang="tr-TR" altLang="ar-SY" sz="2800" dirty="0">
                <a:solidFill>
                  <a:schemeClr val="tx1"/>
                </a:solidFill>
              </a:rPr>
              <a:t>Bazı tiplerinde aralarında silindirik bir kısım bulunur.</a:t>
            </a:r>
          </a:p>
        </p:txBody>
      </p:sp>
      <p:pic>
        <p:nvPicPr>
          <p:cNvPr id="5" name="Picture 3">
            <a:extLst>
              <a:ext uri="{FF2B5EF4-FFF2-40B4-BE49-F238E27FC236}">
                <a16:creationId xmlns:a16="http://schemas.microsoft.com/office/drawing/2014/main" id="{23DA70C8-5102-4B4F-8854-9B7EBB3B8524}"/>
              </a:ext>
            </a:extLst>
          </p:cNvPr>
          <p:cNvPicPr>
            <a:picLocks noChangeAspect="1"/>
          </p:cNvPicPr>
          <p:nvPr/>
        </p:nvPicPr>
        <p:blipFill>
          <a:blip r:embed="rId2"/>
          <a:stretch>
            <a:fillRect/>
          </a:stretch>
        </p:blipFill>
        <p:spPr>
          <a:xfrm>
            <a:off x="6710968" y="1458340"/>
            <a:ext cx="5081113" cy="4115813"/>
          </a:xfrm>
          <a:prstGeom prst="rect">
            <a:avLst/>
          </a:prstGeom>
        </p:spPr>
      </p:pic>
    </p:spTree>
    <p:extLst>
      <p:ext uri="{BB962C8B-B14F-4D97-AF65-F5344CB8AC3E}">
        <p14:creationId xmlns:p14="http://schemas.microsoft.com/office/powerpoint/2010/main" val="6751189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b="1" dirty="0"/>
              <a:t>Katıların Karıştırılması</a:t>
            </a:r>
            <a:endParaRPr lang="en-US" b="1" dirty="0">
              <a:solidFill>
                <a:srgbClr val="FFFF00"/>
              </a:solidFill>
            </a:endParaRPr>
          </a:p>
        </p:txBody>
      </p:sp>
      <p:sp>
        <p:nvSpPr>
          <p:cNvPr id="3" name="Content Placeholder 2"/>
          <p:cNvSpPr>
            <a:spLocks noGrp="1"/>
          </p:cNvSpPr>
          <p:nvPr>
            <p:ph idx="1"/>
          </p:nvPr>
        </p:nvSpPr>
        <p:spPr>
          <a:xfrm>
            <a:off x="838201" y="1300766"/>
            <a:ext cx="7395989" cy="5267459"/>
          </a:xfrm>
        </p:spPr>
        <p:txBody>
          <a:bodyPr>
            <a:normAutofit/>
          </a:bodyPr>
          <a:lstStyle/>
          <a:p>
            <a:pPr marL="457200" indent="-457200" algn="l" rtl="0">
              <a:lnSpc>
                <a:spcPct val="160000"/>
              </a:lnSpc>
              <a:spcBef>
                <a:spcPts val="0"/>
              </a:spcBef>
              <a:spcAft>
                <a:spcPts val="600"/>
              </a:spcAft>
              <a:buFont typeface="Arial" panose="020B0604020202020204" pitchFamily="34" charset="0"/>
              <a:buChar char="•"/>
            </a:pPr>
            <a:r>
              <a:rPr lang="tr-TR" altLang="ar-SY" sz="2800" dirty="0">
                <a:solidFill>
                  <a:schemeClr val="tx1"/>
                </a:solidFill>
              </a:rPr>
              <a:t>Maddenin bir yerden başka bir yere </a:t>
            </a:r>
            <a:r>
              <a:rPr lang="tr-TR" altLang="ar-SY" sz="2800" dirty="0">
                <a:solidFill>
                  <a:srgbClr val="0070C0"/>
                </a:solidFill>
              </a:rPr>
              <a:t>taşınmasında</a:t>
            </a:r>
            <a:r>
              <a:rPr lang="tr-TR" altLang="ar-SY" sz="2800" dirty="0">
                <a:solidFill>
                  <a:schemeClr val="tx1"/>
                </a:solidFill>
              </a:rPr>
              <a:t> kullanılan, aynı zamanda iyi bir karıştırma sağlayan bir cihazdır.</a:t>
            </a:r>
          </a:p>
          <a:p>
            <a:pPr marL="457200" indent="-457200" algn="l" rtl="0">
              <a:lnSpc>
                <a:spcPct val="160000"/>
              </a:lnSpc>
              <a:spcBef>
                <a:spcPts val="0"/>
              </a:spcBef>
              <a:spcAft>
                <a:spcPts val="600"/>
              </a:spcAft>
              <a:buFont typeface="Arial" panose="020B0604020202020204" pitchFamily="34" charset="0"/>
              <a:buChar char="•"/>
            </a:pPr>
            <a:r>
              <a:rPr lang="tr-TR" altLang="ar-SY" sz="2800" dirty="0">
                <a:solidFill>
                  <a:schemeClr val="tx1"/>
                </a:solidFill>
              </a:rPr>
              <a:t> Bu durumda yeniden bir karıştırıcıya ve yeni bir güce ihtiyaç duyulmaz. </a:t>
            </a:r>
          </a:p>
          <a:p>
            <a:pPr marL="457200" indent="-457200" algn="l" rtl="0">
              <a:lnSpc>
                <a:spcPct val="160000"/>
              </a:lnSpc>
              <a:spcBef>
                <a:spcPts val="0"/>
              </a:spcBef>
              <a:spcAft>
                <a:spcPts val="600"/>
              </a:spcAft>
              <a:buFont typeface="Arial" panose="020B0604020202020204" pitchFamily="34" charset="0"/>
              <a:buChar char="•"/>
            </a:pPr>
            <a:r>
              <a:rPr lang="tr-TR" altLang="ar-SY" sz="2800" dirty="0">
                <a:solidFill>
                  <a:schemeClr val="tx1"/>
                </a:solidFill>
              </a:rPr>
              <a:t>Süreksiz karıştırmalarda kuru karıştırıcılar sıklıkla kullanılır. </a:t>
            </a:r>
          </a:p>
        </p:txBody>
      </p:sp>
      <p:pic>
        <p:nvPicPr>
          <p:cNvPr id="6" name="Picture 5"/>
          <p:cNvPicPr>
            <a:picLocks noChangeAspect="1"/>
          </p:cNvPicPr>
          <p:nvPr/>
        </p:nvPicPr>
        <p:blipFill>
          <a:blip r:embed="rId2"/>
          <a:stretch>
            <a:fillRect/>
          </a:stretch>
        </p:blipFill>
        <p:spPr>
          <a:xfrm>
            <a:off x="7959870" y="1757967"/>
            <a:ext cx="3973050" cy="3945838"/>
          </a:xfrm>
          <a:prstGeom prst="rect">
            <a:avLst/>
          </a:prstGeom>
        </p:spPr>
      </p:pic>
    </p:spTree>
    <p:extLst>
      <p:ext uri="{BB962C8B-B14F-4D97-AF65-F5344CB8AC3E}">
        <p14:creationId xmlns:p14="http://schemas.microsoft.com/office/powerpoint/2010/main" val="40068244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b="1" dirty="0"/>
              <a:t>Katıların Karıştırılması</a:t>
            </a:r>
            <a:endParaRPr lang="en-US" b="1" dirty="0">
              <a:solidFill>
                <a:srgbClr val="FFFF00"/>
              </a:solidFill>
            </a:endParaRPr>
          </a:p>
        </p:txBody>
      </p:sp>
      <p:sp>
        <p:nvSpPr>
          <p:cNvPr id="3" name="Content Placeholder 2"/>
          <p:cNvSpPr>
            <a:spLocks noGrp="1"/>
          </p:cNvSpPr>
          <p:nvPr>
            <p:ph idx="1"/>
          </p:nvPr>
        </p:nvSpPr>
        <p:spPr>
          <a:xfrm>
            <a:off x="838201" y="1300766"/>
            <a:ext cx="6399725" cy="5267459"/>
          </a:xfrm>
        </p:spPr>
        <p:txBody>
          <a:bodyPr>
            <a:normAutofit/>
          </a:bodyPr>
          <a:lstStyle/>
          <a:p>
            <a:pPr marL="457200" indent="-457200" algn="l" rtl="0">
              <a:spcBef>
                <a:spcPts val="0"/>
              </a:spcBef>
              <a:spcAft>
                <a:spcPts val="600"/>
              </a:spcAft>
              <a:buFont typeface="Arial" panose="020B0604020202020204" pitchFamily="34" charset="0"/>
              <a:buChar char="•"/>
            </a:pPr>
            <a:r>
              <a:rPr lang="tr-TR" altLang="ar-SY" sz="2800" dirty="0">
                <a:solidFill>
                  <a:schemeClr val="tx1"/>
                </a:solidFill>
              </a:rPr>
              <a:t>Kuru karıştırıcı </a:t>
            </a:r>
            <a:r>
              <a:rPr lang="tr-TR" altLang="ar-SY" sz="2800" dirty="0">
                <a:solidFill>
                  <a:srgbClr val="0070C0"/>
                </a:solidFill>
              </a:rPr>
              <a:t>yarı silindirik </a:t>
            </a:r>
            <a:r>
              <a:rPr lang="tr-TR" altLang="ar-SY" sz="2800" dirty="0">
                <a:solidFill>
                  <a:schemeClr val="tx1"/>
                </a:solidFill>
              </a:rPr>
              <a:t>bir tekneden meydana gelir. </a:t>
            </a:r>
          </a:p>
          <a:p>
            <a:pPr marL="457200" indent="-457200" algn="l" rtl="0">
              <a:spcBef>
                <a:spcPts val="0"/>
              </a:spcBef>
              <a:spcAft>
                <a:spcPts val="600"/>
              </a:spcAft>
              <a:buFont typeface="Arial" panose="020B0604020202020204" pitchFamily="34" charset="0"/>
              <a:buChar char="•"/>
            </a:pPr>
            <a:r>
              <a:rPr lang="tr-TR" altLang="ar-SY" sz="2800" dirty="0">
                <a:solidFill>
                  <a:schemeClr val="tx1"/>
                </a:solidFill>
              </a:rPr>
              <a:t>Ayrıca toz sızmasını önlemek için üstü bir </a:t>
            </a:r>
            <a:r>
              <a:rPr lang="tr-TR" altLang="ar-SY" sz="2800" dirty="0">
                <a:solidFill>
                  <a:srgbClr val="00B050"/>
                </a:solidFill>
              </a:rPr>
              <a:t>kapak</a:t>
            </a:r>
            <a:r>
              <a:rPr lang="tr-TR" altLang="ar-SY" sz="2800" dirty="0">
                <a:solidFill>
                  <a:schemeClr val="tx1"/>
                </a:solidFill>
              </a:rPr>
              <a:t> ile kapatılır. </a:t>
            </a:r>
          </a:p>
          <a:p>
            <a:pPr marL="457200" indent="-457200" algn="l" rtl="0">
              <a:spcBef>
                <a:spcPts val="0"/>
              </a:spcBef>
              <a:spcAft>
                <a:spcPts val="600"/>
              </a:spcAft>
              <a:buFont typeface="Arial" panose="020B0604020202020204" pitchFamily="34" charset="0"/>
              <a:buChar char="•"/>
            </a:pPr>
            <a:r>
              <a:rPr lang="tr-TR" altLang="ar-SY" sz="2800" dirty="0">
                <a:solidFill>
                  <a:schemeClr val="tx1"/>
                </a:solidFill>
              </a:rPr>
              <a:t>İçerisinde iki veya daha fazla sayıda </a:t>
            </a:r>
            <a:r>
              <a:rPr lang="tr-TR" altLang="ar-SY" sz="2800" dirty="0">
                <a:solidFill>
                  <a:srgbClr val="FF0000"/>
                </a:solidFill>
              </a:rPr>
              <a:t>şeritli spiraller </a:t>
            </a:r>
            <a:r>
              <a:rPr lang="tr-TR" altLang="ar-SY" sz="2800" dirty="0">
                <a:solidFill>
                  <a:schemeClr val="tx1"/>
                </a:solidFill>
              </a:rPr>
              <a:t>vardır. </a:t>
            </a:r>
          </a:p>
        </p:txBody>
      </p:sp>
      <p:pic>
        <p:nvPicPr>
          <p:cNvPr id="4" name="Picture 3"/>
          <p:cNvPicPr>
            <a:picLocks noChangeAspect="1"/>
          </p:cNvPicPr>
          <p:nvPr/>
        </p:nvPicPr>
        <p:blipFill>
          <a:blip r:embed="rId2"/>
          <a:stretch>
            <a:fillRect/>
          </a:stretch>
        </p:blipFill>
        <p:spPr>
          <a:xfrm>
            <a:off x="7237926" y="1710744"/>
            <a:ext cx="4349641" cy="2993028"/>
          </a:xfrm>
          <a:prstGeom prst="rect">
            <a:avLst/>
          </a:prstGeom>
        </p:spPr>
      </p:pic>
    </p:spTree>
    <p:extLst>
      <p:ext uri="{BB962C8B-B14F-4D97-AF65-F5344CB8AC3E}">
        <p14:creationId xmlns:p14="http://schemas.microsoft.com/office/powerpoint/2010/main" val="31058689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b="1" dirty="0"/>
              <a:t>Katıların Karıştırılması</a:t>
            </a:r>
            <a:endParaRPr lang="en-US" b="1" dirty="0">
              <a:solidFill>
                <a:srgbClr val="FFFF00"/>
              </a:solidFill>
            </a:endParaRPr>
          </a:p>
        </p:txBody>
      </p:sp>
      <p:sp>
        <p:nvSpPr>
          <p:cNvPr id="3" name="Content Placeholder 2"/>
          <p:cNvSpPr>
            <a:spLocks noGrp="1"/>
          </p:cNvSpPr>
          <p:nvPr>
            <p:ph idx="1"/>
          </p:nvPr>
        </p:nvSpPr>
        <p:spPr>
          <a:xfrm>
            <a:off x="838201" y="1300766"/>
            <a:ext cx="6399725" cy="5267459"/>
          </a:xfrm>
        </p:spPr>
        <p:txBody>
          <a:bodyPr>
            <a:normAutofit/>
          </a:bodyPr>
          <a:lstStyle/>
          <a:p>
            <a:pPr marL="457200" indent="-457200" algn="l" rtl="0">
              <a:spcBef>
                <a:spcPts val="0"/>
              </a:spcBef>
              <a:spcAft>
                <a:spcPts val="600"/>
              </a:spcAft>
              <a:buFont typeface="Arial" panose="020B0604020202020204" pitchFamily="34" charset="0"/>
              <a:buChar char="•"/>
            </a:pPr>
            <a:r>
              <a:rPr lang="tr-TR" altLang="ar-SY" sz="2800" dirty="0">
                <a:solidFill>
                  <a:srgbClr val="FF0000"/>
                </a:solidFill>
              </a:rPr>
              <a:t>Spirallerden biri sağa</a:t>
            </a:r>
            <a:r>
              <a:rPr lang="tr-TR" altLang="ar-SY" sz="2800" dirty="0">
                <a:solidFill>
                  <a:schemeClr val="tx1"/>
                </a:solidFill>
              </a:rPr>
              <a:t>, diğeri ise </a:t>
            </a:r>
            <a:r>
              <a:rPr lang="tr-TR" altLang="ar-SY" sz="2800" dirty="0">
                <a:solidFill>
                  <a:srgbClr val="00B050"/>
                </a:solidFill>
              </a:rPr>
              <a:t>sola </a:t>
            </a:r>
            <a:r>
              <a:rPr lang="tr-TR" altLang="ar-SY" sz="2800" dirty="0">
                <a:solidFill>
                  <a:schemeClr val="tx1"/>
                </a:solidFill>
              </a:rPr>
              <a:t>döner. </a:t>
            </a:r>
          </a:p>
          <a:p>
            <a:pPr marL="457200" indent="-457200" algn="l" rtl="0">
              <a:spcBef>
                <a:spcPts val="0"/>
              </a:spcBef>
              <a:spcAft>
                <a:spcPts val="600"/>
              </a:spcAft>
              <a:buFont typeface="Arial" panose="020B0604020202020204" pitchFamily="34" charset="0"/>
              <a:buChar char="•"/>
            </a:pPr>
            <a:r>
              <a:rPr lang="tr-TR" altLang="ar-SY" sz="2800" dirty="0">
                <a:solidFill>
                  <a:schemeClr val="tx1"/>
                </a:solidFill>
              </a:rPr>
              <a:t>Böylece tekne içerisindeki karıştırılacak maddeler bir ileri bir geri hareket ederek iyice karışırlar</a:t>
            </a:r>
            <a:r>
              <a:rPr lang="tr-TR" altLang="ar-SY" sz="2800" dirty="0">
                <a:solidFill>
                  <a:schemeClr val="tx1"/>
                </a:solidFill>
                <a:latin typeface="Arabic Typesetting" panose="03020402040406030203" pitchFamily="66" charset="-78"/>
                <a:cs typeface="Arabic Typesetting" panose="03020402040406030203" pitchFamily="66" charset="-78"/>
              </a:rPr>
              <a:t>.</a:t>
            </a:r>
          </a:p>
        </p:txBody>
      </p:sp>
      <p:pic>
        <p:nvPicPr>
          <p:cNvPr id="4" name="Picture 3"/>
          <p:cNvPicPr>
            <a:picLocks noChangeAspect="1"/>
          </p:cNvPicPr>
          <p:nvPr/>
        </p:nvPicPr>
        <p:blipFill>
          <a:blip r:embed="rId2"/>
          <a:stretch>
            <a:fillRect/>
          </a:stretch>
        </p:blipFill>
        <p:spPr>
          <a:xfrm>
            <a:off x="7237926" y="1710744"/>
            <a:ext cx="4349641" cy="2993028"/>
          </a:xfrm>
          <a:prstGeom prst="rect">
            <a:avLst/>
          </a:prstGeom>
        </p:spPr>
      </p:pic>
    </p:spTree>
    <p:extLst>
      <p:ext uri="{BB962C8B-B14F-4D97-AF65-F5344CB8AC3E}">
        <p14:creationId xmlns:p14="http://schemas.microsoft.com/office/powerpoint/2010/main" val="30413613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altLang="ar-SY" b="1" dirty="0"/>
              <a:t>Yoğurma Makinesi</a:t>
            </a:r>
            <a:endParaRPr lang="en-US" b="1" dirty="0">
              <a:solidFill>
                <a:srgbClr val="FFFF00"/>
              </a:solidFill>
            </a:endParaRPr>
          </a:p>
        </p:txBody>
      </p:sp>
      <p:sp>
        <p:nvSpPr>
          <p:cNvPr id="3" name="Content Placeholder 2"/>
          <p:cNvSpPr>
            <a:spLocks noGrp="1"/>
          </p:cNvSpPr>
          <p:nvPr>
            <p:ph idx="1"/>
          </p:nvPr>
        </p:nvSpPr>
        <p:spPr>
          <a:xfrm>
            <a:off x="838200" y="1300766"/>
            <a:ext cx="7757159" cy="5267459"/>
          </a:xfrm>
        </p:spPr>
        <p:txBody>
          <a:bodyPr>
            <a:normAutofit fontScale="55000" lnSpcReduction="20000"/>
          </a:bodyPr>
          <a:lstStyle/>
          <a:p>
            <a:pPr marL="571500" indent="-571500" algn="l" rtl="0">
              <a:lnSpc>
                <a:spcPct val="170000"/>
              </a:lnSpc>
              <a:spcBef>
                <a:spcPts val="0"/>
              </a:spcBef>
              <a:spcAft>
                <a:spcPts val="600"/>
              </a:spcAft>
              <a:buFont typeface="Arial" panose="020B0604020202020204" pitchFamily="34" charset="0"/>
              <a:buChar char="•"/>
            </a:pPr>
            <a:r>
              <a:rPr lang="tr-TR" altLang="ar-SY" sz="5100" dirty="0">
                <a:solidFill>
                  <a:schemeClr val="tx1"/>
                </a:solidFill>
              </a:rPr>
              <a:t>Yoğurma makineleri </a:t>
            </a:r>
            <a:r>
              <a:rPr lang="tr-TR" altLang="ar-SY" sz="5100" dirty="0">
                <a:solidFill>
                  <a:srgbClr val="C00000"/>
                </a:solidFill>
              </a:rPr>
              <a:t>viskoziteleri çok yüksek </a:t>
            </a:r>
            <a:r>
              <a:rPr lang="tr-TR" altLang="ar-SY" sz="5100" dirty="0">
                <a:solidFill>
                  <a:schemeClr val="tx1"/>
                </a:solidFill>
              </a:rPr>
              <a:t>olan maddelerin karıştırılmasında kullanılır.</a:t>
            </a:r>
          </a:p>
          <a:p>
            <a:pPr marL="571500" indent="-571500" algn="l" rtl="0">
              <a:lnSpc>
                <a:spcPct val="170000"/>
              </a:lnSpc>
              <a:spcBef>
                <a:spcPts val="0"/>
              </a:spcBef>
              <a:spcAft>
                <a:spcPts val="600"/>
              </a:spcAft>
              <a:buFont typeface="Arial" panose="020B0604020202020204" pitchFamily="34" charset="0"/>
              <a:buChar char="•"/>
            </a:pPr>
            <a:r>
              <a:rPr lang="tr-TR" altLang="ar-SY" sz="5100" dirty="0">
                <a:solidFill>
                  <a:srgbClr val="FF0000"/>
                </a:solidFill>
              </a:rPr>
              <a:t>Yarı silindirik bir tabanı </a:t>
            </a:r>
            <a:r>
              <a:rPr lang="tr-TR" altLang="ar-SY" sz="5100" dirty="0">
                <a:solidFill>
                  <a:schemeClr val="tx1"/>
                </a:solidFill>
              </a:rPr>
              <a:t>olan </a:t>
            </a:r>
            <a:r>
              <a:rPr lang="tr-TR" altLang="ar-SY" sz="5100" dirty="0">
                <a:solidFill>
                  <a:srgbClr val="0070C0"/>
                </a:solidFill>
              </a:rPr>
              <a:t>üstü açık </a:t>
            </a:r>
            <a:r>
              <a:rPr lang="tr-TR" altLang="ar-SY" sz="5100" dirty="0">
                <a:solidFill>
                  <a:schemeClr val="tx1"/>
                </a:solidFill>
              </a:rPr>
              <a:t>bir tekneden meydana gelmiştir .</a:t>
            </a:r>
          </a:p>
          <a:p>
            <a:pPr marL="571500" indent="-571500" algn="l" rtl="0">
              <a:lnSpc>
                <a:spcPct val="170000"/>
              </a:lnSpc>
              <a:spcBef>
                <a:spcPts val="0"/>
              </a:spcBef>
              <a:spcAft>
                <a:spcPts val="600"/>
              </a:spcAft>
              <a:buFont typeface="Arial" panose="020B0604020202020204" pitchFamily="34" charset="0"/>
              <a:buChar char="•"/>
            </a:pPr>
            <a:r>
              <a:rPr lang="tr-TR" altLang="ar-SY" sz="5100" dirty="0">
                <a:solidFill>
                  <a:schemeClr val="tx1"/>
                </a:solidFill>
              </a:rPr>
              <a:t>Tekne içerisinde uç kısmına karıştırmayı kolaylaştırıcı şekil verilmiş </a:t>
            </a:r>
            <a:r>
              <a:rPr lang="tr-TR" altLang="ar-SY" sz="5100" dirty="0">
                <a:solidFill>
                  <a:srgbClr val="00B050"/>
                </a:solidFill>
              </a:rPr>
              <a:t>bir kol bulunur</a:t>
            </a:r>
            <a:r>
              <a:rPr lang="tr-TR" altLang="ar-SY" sz="5100" dirty="0">
                <a:solidFill>
                  <a:schemeClr val="tx1"/>
                </a:solidFill>
              </a:rPr>
              <a:t>. </a:t>
            </a:r>
          </a:p>
          <a:p>
            <a:pPr algn="l" rtl="0">
              <a:lnSpc>
                <a:spcPct val="170000"/>
              </a:lnSpc>
            </a:pPr>
            <a:endParaRPr lang="tr-TR" altLang="ar-SY" sz="2600" dirty="0">
              <a:solidFill>
                <a:schemeClr val="tx1"/>
              </a:solidFill>
            </a:endParaRPr>
          </a:p>
        </p:txBody>
      </p:sp>
      <p:pic>
        <p:nvPicPr>
          <p:cNvPr id="5" name="Picture 4"/>
          <p:cNvPicPr>
            <a:picLocks noChangeAspect="1"/>
          </p:cNvPicPr>
          <p:nvPr/>
        </p:nvPicPr>
        <p:blipFill>
          <a:blip r:embed="rId2"/>
          <a:stretch>
            <a:fillRect/>
          </a:stretch>
        </p:blipFill>
        <p:spPr>
          <a:xfrm>
            <a:off x="8595359" y="2085518"/>
            <a:ext cx="3123115" cy="3697954"/>
          </a:xfrm>
          <a:prstGeom prst="rect">
            <a:avLst/>
          </a:prstGeom>
        </p:spPr>
      </p:pic>
    </p:spTree>
    <p:extLst>
      <p:ext uri="{BB962C8B-B14F-4D97-AF65-F5344CB8AC3E}">
        <p14:creationId xmlns:p14="http://schemas.microsoft.com/office/powerpoint/2010/main" val="1808115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altLang="ar-SY" b="1" dirty="0"/>
              <a:t>Yoğurma Makinesi</a:t>
            </a:r>
            <a:endParaRPr lang="en-US" b="1" dirty="0">
              <a:solidFill>
                <a:srgbClr val="FFFF00"/>
              </a:solidFill>
            </a:endParaRPr>
          </a:p>
        </p:txBody>
      </p:sp>
      <p:sp>
        <p:nvSpPr>
          <p:cNvPr id="3" name="Content Placeholder 2"/>
          <p:cNvSpPr>
            <a:spLocks noGrp="1"/>
          </p:cNvSpPr>
          <p:nvPr>
            <p:ph idx="1"/>
          </p:nvPr>
        </p:nvSpPr>
        <p:spPr>
          <a:xfrm>
            <a:off x="838200" y="1300766"/>
            <a:ext cx="7879080" cy="5267459"/>
          </a:xfrm>
        </p:spPr>
        <p:txBody>
          <a:bodyPr>
            <a:normAutofit fontScale="62500" lnSpcReduction="20000"/>
          </a:bodyPr>
          <a:lstStyle/>
          <a:p>
            <a:pPr marL="571500" indent="-571500" algn="l" rtl="0">
              <a:lnSpc>
                <a:spcPct val="170000"/>
              </a:lnSpc>
              <a:spcBef>
                <a:spcPts val="0"/>
              </a:spcBef>
              <a:spcAft>
                <a:spcPts val="600"/>
              </a:spcAft>
              <a:buFont typeface="Arial" panose="020B0604020202020204" pitchFamily="34" charset="0"/>
              <a:buChar char="•"/>
            </a:pPr>
            <a:r>
              <a:rPr lang="tr-TR" altLang="ar-SY" sz="4500" dirty="0">
                <a:solidFill>
                  <a:schemeClr val="tx1"/>
                </a:solidFill>
              </a:rPr>
              <a:t>Kol ve tekne kendi eksenleri etrafında döner. </a:t>
            </a:r>
          </a:p>
          <a:p>
            <a:pPr marL="571500" indent="-571500" algn="l" rtl="0">
              <a:lnSpc>
                <a:spcPct val="170000"/>
              </a:lnSpc>
              <a:spcBef>
                <a:spcPts val="0"/>
              </a:spcBef>
              <a:spcAft>
                <a:spcPts val="600"/>
              </a:spcAft>
              <a:buFont typeface="Arial" panose="020B0604020202020204" pitchFamily="34" charset="0"/>
              <a:buChar char="•"/>
            </a:pPr>
            <a:r>
              <a:rPr lang="tr-TR" altLang="ar-SY" sz="4500" dirty="0">
                <a:solidFill>
                  <a:schemeClr val="tx1"/>
                </a:solidFill>
              </a:rPr>
              <a:t>Bu cihazlar </a:t>
            </a:r>
            <a:r>
              <a:rPr lang="tr-TR" altLang="ar-SY" sz="4500" dirty="0">
                <a:solidFill>
                  <a:srgbClr val="FF0000"/>
                </a:solidFill>
              </a:rPr>
              <a:t>süreksiz</a:t>
            </a:r>
            <a:r>
              <a:rPr lang="tr-TR" altLang="ar-SY" sz="4500" dirty="0">
                <a:solidFill>
                  <a:schemeClr val="tx1"/>
                </a:solidFill>
              </a:rPr>
              <a:t> olarak çalışır. </a:t>
            </a:r>
          </a:p>
          <a:p>
            <a:pPr marL="571500" indent="-571500" algn="l" rtl="0">
              <a:lnSpc>
                <a:spcPct val="170000"/>
              </a:lnSpc>
              <a:spcBef>
                <a:spcPts val="0"/>
              </a:spcBef>
              <a:spcAft>
                <a:spcPts val="600"/>
              </a:spcAft>
              <a:buFont typeface="Arial" panose="020B0604020202020204" pitchFamily="34" charset="0"/>
              <a:buChar char="•"/>
            </a:pPr>
            <a:r>
              <a:rPr lang="tr-TR" altLang="ar-SY" sz="4500" dirty="0">
                <a:solidFill>
                  <a:schemeClr val="tx1"/>
                </a:solidFill>
              </a:rPr>
              <a:t>Yani belirli bir miktar ürünün karıştırılması tamamlanıp cihazdan alındıktan sonra ancak yeni ürün cihaza alınabilir.</a:t>
            </a:r>
          </a:p>
          <a:p>
            <a:pPr marL="571500" indent="-571500" algn="l" rtl="0">
              <a:lnSpc>
                <a:spcPct val="170000"/>
              </a:lnSpc>
              <a:spcBef>
                <a:spcPts val="0"/>
              </a:spcBef>
              <a:spcAft>
                <a:spcPts val="600"/>
              </a:spcAft>
              <a:buFont typeface="Arial" panose="020B0604020202020204" pitchFamily="34" charset="0"/>
              <a:buChar char="•"/>
            </a:pPr>
            <a:r>
              <a:rPr lang="tr-TR" altLang="ar-SY" sz="4500" dirty="0">
                <a:solidFill>
                  <a:schemeClr val="tx1"/>
                </a:solidFill>
              </a:rPr>
              <a:t>Uçucu karakterdeki çözücülerin kaybolmasını engellemek için teknenin üzeri kapatılabilir.</a:t>
            </a:r>
          </a:p>
          <a:p>
            <a:pPr algn="l" rtl="0">
              <a:lnSpc>
                <a:spcPct val="170000"/>
              </a:lnSpc>
            </a:pPr>
            <a:endParaRPr lang="tr-TR" altLang="ar-SY" sz="2600" dirty="0">
              <a:solidFill>
                <a:schemeClr val="tx1"/>
              </a:solidFill>
            </a:endParaRPr>
          </a:p>
        </p:txBody>
      </p:sp>
      <p:pic>
        <p:nvPicPr>
          <p:cNvPr id="6" name="Picture 5"/>
          <p:cNvPicPr>
            <a:picLocks noChangeAspect="1"/>
          </p:cNvPicPr>
          <p:nvPr/>
        </p:nvPicPr>
        <p:blipFill>
          <a:blip r:embed="rId2"/>
          <a:stretch>
            <a:fillRect/>
          </a:stretch>
        </p:blipFill>
        <p:spPr>
          <a:xfrm>
            <a:off x="8717280" y="4210801"/>
            <a:ext cx="3400425" cy="2514600"/>
          </a:xfrm>
          <a:prstGeom prst="rect">
            <a:avLst/>
          </a:prstGeom>
        </p:spPr>
      </p:pic>
      <p:pic>
        <p:nvPicPr>
          <p:cNvPr id="4" name="Picture 3"/>
          <p:cNvPicPr>
            <a:picLocks noChangeAspect="1"/>
          </p:cNvPicPr>
          <p:nvPr/>
        </p:nvPicPr>
        <p:blipFill>
          <a:blip r:embed="rId3"/>
          <a:stretch>
            <a:fillRect/>
          </a:stretch>
        </p:blipFill>
        <p:spPr>
          <a:xfrm>
            <a:off x="8721580" y="1222179"/>
            <a:ext cx="2888289" cy="3067210"/>
          </a:xfrm>
          <a:prstGeom prst="rect">
            <a:avLst/>
          </a:prstGeom>
        </p:spPr>
      </p:pic>
    </p:spTree>
    <p:extLst>
      <p:ext uri="{BB962C8B-B14F-4D97-AF65-F5344CB8AC3E}">
        <p14:creationId xmlns:p14="http://schemas.microsoft.com/office/powerpoint/2010/main" val="33622920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en-US" dirty="0"/>
              <a:t>Double Sigma Mixer</a:t>
            </a:r>
            <a:endParaRPr lang="en-US" b="1" dirty="0"/>
          </a:p>
        </p:txBody>
      </p:sp>
      <p:sp>
        <p:nvSpPr>
          <p:cNvPr id="7" name="Content Placeholder 2"/>
          <p:cNvSpPr txBox="1">
            <a:spLocks/>
          </p:cNvSpPr>
          <p:nvPr/>
        </p:nvSpPr>
        <p:spPr>
          <a:xfrm>
            <a:off x="990601" y="1453166"/>
            <a:ext cx="5282087" cy="5267459"/>
          </a:xfrm>
          <a:prstGeom prst="rect">
            <a:avLst/>
          </a:prstGeom>
        </p:spPr>
        <p:txBody>
          <a:bodyPr vert="horz" lIns="91440" tIns="45720" rIns="91440" bIns="45720" rtlCol="0">
            <a:normAutofit/>
          </a:bodyPr>
          <a:lstStyle>
            <a:lvl1pPr marL="0" indent="0" algn="r" defTabSz="914400" rtl="1" eaLnBrk="1" latinLnBrk="0" hangingPunct="1">
              <a:lnSpc>
                <a:spcPct val="150000"/>
              </a:lnSpc>
              <a:spcBef>
                <a:spcPct val="30000"/>
              </a:spcBef>
              <a:spcAft>
                <a:spcPts val="1200"/>
              </a:spcAft>
              <a:buFont typeface="Arial" panose="020B0604020202020204" pitchFamily="34" charset="0"/>
              <a:buNone/>
              <a:defRPr sz="1600" kern="1200">
                <a:solidFill>
                  <a:schemeClr val="bg1">
                    <a:lumMod val="50000"/>
                  </a:schemeClr>
                </a:solidFill>
                <a:latin typeface="+mn-lt"/>
                <a:ea typeface="+mn-ea"/>
                <a:cs typeface="+mn-cs"/>
              </a:defRPr>
            </a:lvl1pPr>
            <a:lvl2pPr marL="685800" indent="-228600" algn="r" defTabSz="914400" rtl="1" eaLnBrk="1" latinLnBrk="0" hangingPunct="1">
              <a:lnSpc>
                <a:spcPct val="150000"/>
              </a:lnSpc>
              <a:spcBef>
                <a:spcPct val="30000"/>
              </a:spcBef>
              <a:spcAft>
                <a:spcPts val="1200"/>
              </a:spcAft>
              <a:buFont typeface="Arial" panose="020B0604020202020204" pitchFamily="34" charset="0"/>
              <a:buChar char="•"/>
              <a:defRPr sz="1400" kern="1200">
                <a:solidFill>
                  <a:schemeClr val="bg1">
                    <a:lumMod val="50000"/>
                  </a:schemeClr>
                </a:solidFill>
                <a:latin typeface="+mn-lt"/>
                <a:ea typeface="+mn-ea"/>
                <a:cs typeface="+mn-cs"/>
              </a:defRPr>
            </a:lvl2pPr>
            <a:lvl3pPr marL="1143000" indent="-228600" algn="r" defTabSz="914400" rtl="1" eaLnBrk="1" latinLnBrk="0" hangingPunct="1">
              <a:lnSpc>
                <a:spcPct val="150000"/>
              </a:lnSpc>
              <a:spcBef>
                <a:spcPct val="30000"/>
              </a:spcBef>
              <a:spcAft>
                <a:spcPts val="1200"/>
              </a:spcAft>
              <a:buFont typeface="Arial" panose="020B0604020202020204" pitchFamily="34" charset="0"/>
              <a:buChar char="•"/>
              <a:defRPr sz="1200" kern="1200">
                <a:solidFill>
                  <a:schemeClr val="bg1">
                    <a:lumMod val="50000"/>
                  </a:schemeClr>
                </a:solidFill>
                <a:latin typeface="+mn-lt"/>
                <a:ea typeface="+mn-ea"/>
                <a:cs typeface="+mn-cs"/>
              </a:defRPr>
            </a:lvl3pPr>
            <a:lvl4pPr marL="1600200" indent="-228600" algn="r" defTabSz="914400" rtl="1" eaLnBrk="1" latinLnBrk="0" hangingPunct="1">
              <a:lnSpc>
                <a:spcPct val="150000"/>
              </a:lnSpc>
              <a:spcBef>
                <a:spcPct val="30000"/>
              </a:spcBef>
              <a:spcAft>
                <a:spcPts val="1200"/>
              </a:spcAft>
              <a:buFont typeface="Arial" panose="020B0604020202020204" pitchFamily="34" charset="0"/>
              <a:buChar char="•"/>
              <a:defRPr sz="1100" kern="1200">
                <a:solidFill>
                  <a:schemeClr val="bg1">
                    <a:lumMod val="50000"/>
                  </a:schemeClr>
                </a:solidFill>
                <a:latin typeface="+mn-lt"/>
                <a:ea typeface="+mn-ea"/>
                <a:cs typeface="+mn-cs"/>
              </a:defRPr>
            </a:lvl4pPr>
            <a:lvl5pPr marL="2057400" indent="-228600" algn="r" defTabSz="914400" rtl="1" eaLnBrk="1" latinLnBrk="0" hangingPunct="1">
              <a:lnSpc>
                <a:spcPct val="150000"/>
              </a:lnSpc>
              <a:spcBef>
                <a:spcPct val="30000"/>
              </a:spcBef>
              <a:spcAft>
                <a:spcPts val="1200"/>
              </a:spcAft>
              <a:buFont typeface="Arial" panose="020B0604020202020204" pitchFamily="34" charset="0"/>
              <a:buChar char="•"/>
              <a:defRPr sz="1100" kern="1200">
                <a:solidFill>
                  <a:schemeClr val="bg1">
                    <a:lumMod val="50000"/>
                  </a:schemeClr>
                </a:solidFill>
                <a:latin typeface="+mn-lt"/>
                <a:ea typeface="+mn-ea"/>
                <a:cs typeface="+mn-cs"/>
              </a:defRPr>
            </a:lvl5pPr>
            <a:lvl6pPr marL="2514600" indent="-228600" algn="r" defTabSz="914400" rtl="1"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algn="l" rtl="0"/>
            <a:endParaRPr lang="tr-TR" altLang="ar-SY" sz="2400" dirty="0"/>
          </a:p>
          <a:p>
            <a:pPr algn="l" rtl="0"/>
            <a:endParaRPr lang="tr-TR" altLang="ar-SY" sz="2400" dirty="0"/>
          </a:p>
          <a:p>
            <a:pPr algn="l" rtl="0"/>
            <a:endParaRPr lang="tr-TR" sz="2400" dirty="0">
              <a:solidFill>
                <a:schemeClr val="tx1"/>
              </a:solidFill>
            </a:endParaRPr>
          </a:p>
        </p:txBody>
      </p:sp>
      <p:pic>
        <p:nvPicPr>
          <p:cNvPr id="4" name="Picture 3"/>
          <p:cNvPicPr>
            <a:picLocks noChangeAspect="1"/>
          </p:cNvPicPr>
          <p:nvPr/>
        </p:nvPicPr>
        <p:blipFill>
          <a:blip r:embed="rId2"/>
          <a:stretch>
            <a:fillRect/>
          </a:stretch>
        </p:blipFill>
        <p:spPr>
          <a:xfrm>
            <a:off x="2392734" y="1453166"/>
            <a:ext cx="7759908" cy="5177314"/>
          </a:xfrm>
          <a:prstGeom prst="rect">
            <a:avLst/>
          </a:prstGeom>
        </p:spPr>
      </p:pic>
    </p:spTree>
    <p:extLst>
      <p:ext uri="{BB962C8B-B14F-4D97-AF65-F5344CB8AC3E}">
        <p14:creationId xmlns:p14="http://schemas.microsoft.com/office/powerpoint/2010/main" val="33014876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normAutofit/>
          </a:bodyPr>
          <a:lstStyle/>
          <a:p>
            <a:pPr rtl="0"/>
            <a:r>
              <a:rPr lang="tr-TR" altLang="ar-SY" b="1" dirty="0">
                <a:solidFill>
                  <a:srgbClr val="99FFCC"/>
                </a:solidFill>
              </a:rPr>
              <a:t>KARIŞTIRMAYA ETKİ EDEN FAKTÖRLER</a:t>
            </a:r>
            <a:endParaRPr lang="en-US" i="1" dirty="0">
              <a:solidFill>
                <a:srgbClr val="99FFCC"/>
              </a:solidFill>
            </a:endParaRPr>
          </a:p>
        </p:txBody>
      </p:sp>
      <p:sp>
        <p:nvSpPr>
          <p:cNvPr id="3" name="Content Placeholder 2"/>
          <p:cNvSpPr>
            <a:spLocks noGrp="1"/>
          </p:cNvSpPr>
          <p:nvPr>
            <p:ph idx="1"/>
          </p:nvPr>
        </p:nvSpPr>
        <p:spPr>
          <a:xfrm>
            <a:off x="838201" y="1300766"/>
            <a:ext cx="10515600" cy="5267459"/>
          </a:xfrm>
        </p:spPr>
        <p:txBody>
          <a:bodyPr>
            <a:normAutofit/>
          </a:bodyPr>
          <a:lstStyle/>
          <a:p>
            <a:pPr marL="457200" indent="-457200" algn="l" rtl="0">
              <a:buFont typeface="+mj-lt"/>
              <a:buAutoNum type="arabicPeriod"/>
            </a:pPr>
            <a:r>
              <a:rPr lang="tr-TR" altLang="ar-SY" sz="2800" dirty="0">
                <a:solidFill>
                  <a:schemeClr val="tx1"/>
                </a:solidFill>
              </a:rPr>
              <a:t>Karıştırma Sıcaklığı </a:t>
            </a:r>
          </a:p>
          <a:p>
            <a:pPr marL="457200" indent="-457200" algn="l" rtl="0">
              <a:buFont typeface="+mj-lt"/>
              <a:buAutoNum type="arabicPeriod"/>
            </a:pPr>
            <a:r>
              <a:rPr lang="tr-TR" altLang="ar-SY" sz="2800" dirty="0">
                <a:solidFill>
                  <a:schemeClr val="tx1"/>
                </a:solidFill>
              </a:rPr>
              <a:t>Karıştırma Süresi </a:t>
            </a:r>
          </a:p>
          <a:p>
            <a:pPr marL="457200" indent="-457200" algn="l" rtl="0">
              <a:buFont typeface="+mj-lt"/>
              <a:buAutoNum type="arabicPeriod"/>
            </a:pPr>
            <a:r>
              <a:rPr lang="tr-TR" altLang="ar-SY" sz="2800" dirty="0">
                <a:solidFill>
                  <a:schemeClr val="tx1"/>
                </a:solidFill>
              </a:rPr>
              <a:t>Karıştırıcı Tipi </a:t>
            </a:r>
          </a:p>
          <a:p>
            <a:pPr marL="457200" indent="-457200" algn="l" rtl="0">
              <a:buFont typeface="+mj-lt"/>
              <a:buAutoNum type="arabicPeriod"/>
            </a:pPr>
            <a:r>
              <a:rPr lang="tr-TR" altLang="ar-SY" sz="2800" dirty="0">
                <a:solidFill>
                  <a:schemeClr val="tx1"/>
                </a:solidFill>
              </a:rPr>
              <a:t>Devir Sayısı </a:t>
            </a:r>
          </a:p>
        </p:txBody>
      </p:sp>
    </p:spTree>
    <p:extLst>
      <p:ext uri="{BB962C8B-B14F-4D97-AF65-F5344CB8AC3E}">
        <p14:creationId xmlns:p14="http://schemas.microsoft.com/office/powerpoint/2010/main" val="372521494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normAutofit/>
          </a:bodyPr>
          <a:lstStyle/>
          <a:p>
            <a:pPr rtl="0"/>
            <a:r>
              <a:rPr lang="tr-TR" altLang="ar-SY" b="1" dirty="0">
                <a:solidFill>
                  <a:srgbClr val="99FFCC"/>
                </a:solidFill>
              </a:rPr>
              <a:t>KARIŞTIRMAYA ETKİ EDEN FAKTÖRLER</a:t>
            </a:r>
            <a:br>
              <a:rPr lang="tr-TR" altLang="ar-SY" dirty="0"/>
            </a:br>
            <a:r>
              <a:rPr lang="tr-TR" altLang="ar-SY" dirty="0"/>
              <a:t>Karıştırma Sıcaklığı</a:t>
            </a:r>
          </a:p>
        </p:txBody>
      </p:sp>
      <p:sp>
        <p:nvSpPr>
          <p:cNvPr id="3" name="Content Placeholder 2"/>
          <p:cNvSpPr>
            <a:spLocks noGrp="1"/>
          </p:cNvSpPr>
          <p:nvPr>
            <p:ph idx="1"/>
          </p:nvPr>
        </p:nvSpPr>
        <p:spPr>
          <a:xfrm>
            <a:off x="838201" y="1300766"/>
            <a:ext cx="10515600" cy="5267459"/>
          </a:xfrm>
        </p:spPr>
        <p:txBody>
          <a:bodyPr>
            <a:normAutofit lnSpcReduction="10000"/>
          </a:bodyPr>
          <a:lstStyle/>
          <a:p>
            <a:pPr marL="342900" indent="-342900" algn="l" rtl="0">
              <a:spcBef>
                <a:spcPts val="0"/>
              </a:spcBef>
              <a:spcAft>
                <a:spcPts val="600"/>
              </a:spcAft>
              <a:buFont typeface="Arial" panose="020B0604020202020204" pitchFamily="34" charset="0"/>
              <a:buChar char="•"/>
            </a:pPr>
            <a:r>
              <a:rPr lang="tr-TR" altLang="ar-SY" sz="2800" dirty="0">
                <a:solidFill>
                  <a:schemeClr val="tx1"/>
                </a:solidFill>
              </a:rPr>
              <a:t>Sıcaklık artışı maddelerin </a:t>
            </a:r>
            <a:r>
              <a:rPr lang="tr-TR" altLang="ar-SY" sz="2800" dirty="0">
                <a:solidFill>
                  <a:srgbClr val="FF0000"/>
                </a:solidFill>
              </a:rPr>
              <a:t>çözünürlüklerini arttırır</a:t>
            </a:r>
            <a:r>
              <a:rPr lang="tr-TR" altLang="ar-SY" sz="2800" dirty="0">
                <a:solidFill>
                  <a:schemeClr val="tx1"/>
                </a:solidFill>
              </a:rPr>
              <a:t>. Dolayısı ile daha iyi karıştırılabilmelerini sağlar. </a:t>
            </a:r>
          </a:p>
          <a:p>
            <a:pPr marL="342900" indent="-342900" algn="l" rtl="0">
              <a:spcBef>
                <a:spcPts val="0"/>
              </a:spcBef>
              <a:spcAft>
                <a:spcPts val="600"/>
              </a:spcAft>
              <a:buFont typeface="Arial" panose="020B0604020202020204" pitchFamily="34" charset="0"/>
              <a:buChar char="•"/>
            </a:pPr>
            <a:r>
              <a:rPr lang="tr-TR" altLang="ar-SY" sz="2800" dirty="0">
                <a:solidFill>
                  <a:srgbClr val="FF0000"/>
                </a:solidFill>
              </a:rPr>
              <a:t>Viskozitesi yüksek </a:t>
            </a:r>
            <a:r>
              <a:rPr lang="tr-TR" altLang="ar-SY" sz="2800" dirty="0">
                <a:solidFill>
                  <a:schemeClr val="tx1"/>
                </a:solidFill>
              </a:rPr>
              <a:t>sıvıların karıştırılması zordur. </a:t>
            </a:r>
          </a:p>
          <a:p>
            <a:pPr marL="342900" indent="-342900" algn="l" rtl="0">
              <a:spcBef>
                <a:spcPts val="0"/>
              </a:spcBef>
              <a:spcAft>
                <a:spcPts val="600"/>
              </a:spcAft>
              <a:buFont typeface="Arial" panose="020B0604020202020204" pitchFamily="34" charset="0"/>
              <a:buChar char="•"/>
            </a:pPr>
            <a:r>
              <a:rPr lang="tr-TR" altLang="ar-SY" sz="2800" dirty="0">
                <a:solidFill>
                  <a:schemeClr val="tx1"/>
                </a:solidFill>
              </a:rPr>
              <a:t>Bu nedenle karıştırılmalarında güçlük çekilen maddelerin viskozitelerini düşürmek için reaktör çevresine ceket ile ısıtma uygulanabilir </a:t>
            </a:r>
          </a:p>
          <a:p>
            <a:pPr marL="342900" indent="-342900" algn="l" rtl="0">
              <a:spcBef>
                <a:spcPts val="0"/>
              </a:spcBef>
              <a:spcAft>
                <a:spcPts val="600"/>
              </a:spcAft>
              <a:buFont typeface="Arial" panose="020B0604020202020204" pitchFamily="34" charset="0"/>
              <a:buChar char="•"/>
            </a:pPr>
            <a:r>
              <a:rPr lang="tr-TR" altLang="ar-SY" sz="2800" dirty="0">
                <a:solidFill>
                  <a:schemeClr val="tx1"/>
                </a:solidFill>
              </a:rPr>
              <a:t>Bu </a:t>
            </a:r>
            <a:r>
              <a:rPr lang="tr-TR" altLang="ar-SY" sz="2800" dirty="0">
                <a:solidFill>
                  <a:srgbClr val="FF0000"/>
                </a:solidFill>
              </a:rPr>
              <a:t>ısıtma ile karıştırma süresi kısalır</a:t>
            </a:r>
            <a:r>
              <a:rPr lang="tr-TR" altLang="ar-SY" sz="2800" dirty="0">
                <a:solidFill>
                  <a:schemeClr val="tx1"/>
                </a:solidFill>
              </a:rPr>
              <a:t>, karıştırma için sarf edilen güç azalır ve daha homojen bir karışım elde edilir. </a:t>
            </a:r>
          </a:p>
        </p:txBody>
      </p:sp>
    </p:spTree>
    <p:extLst>
      <p:ext uri="{BB962C8B-B14F-4D97-AF65-F5344CB8AC3E}">
        <p14:creationId xmlns:p14="http://schemas.microsoft.com/office/powerpoint/2010/main" val="133632387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normAutofit/>
          </a:bodyPr>
          <a:lstStyle/>
          <a:p>
            <a:pPr rtl="0"/>
            <a:r>
              <a:rPr lang="tr-TR" altLang="ar-SY" b="1" dirty="0">
                <a:solidFill>
                  <a:srgbClr val="99FFCC"/>
                </a:solidFill>
              </a:rPr>
              <a:t>KARIŞTIRMAYA ETKİ EDEN FAKTÖRLER</a:t>
            </a:r>
            <a:br>
              <a:rPr lang="tr-TR" altLang="ar-SY" dirty="0"/>
            </a:br>
            <a:r>
              <a:rPr lang="tr-TR" altLang="ar-SY" dirty="0"/>
              <a:t>Karıştırma Sıcaklığı</a:t>
            </a:r>
          </a:p>
        </p:txBody>
      </p:sp>
      <p:sp>
        <p:nvSpPr>
          <p:cNvPr id="3" name="Content Placeholder 2"/>
          <p:cNvSpPr>
            <a:spLocks noGrp="1"/>
          </p:cNvSpPr>
          <p:nvPr>
            <p:ph idx="1"/>
          </p:nvPr>
        </p:nvSpPr>
        <p:spPr>
          <a:xfrm>
            <a:off x="838201" y="1300766"/>
            <a:ext cx="10515600" cy="5267459"/>
          </a:xfrm>
        </p:spPr>
        <p:txBody>
          <a:bodyPr>
            <a:normAutofit fontScale="92500" lnSpcReduction="10000"/>
          </a:bodyPr>
          <a:lstStyle/>
          <a:p>
            <a:pPr marL="342900" indent="-342900" algn="l" rtl="0">
              <a:lnSpc>
                <a:spcPct val="160000"/>
              </a:lnSpc>
              <a:spcBef>
                <a:spcPts val="0"/>
              </a:spcBef>
              <a:spcAft>
                <a:spcPts val="600"/>
              </a:spcAft>
              <a:buFont typeface="Arial" panose="020B0604020202020204" pitchFamily="34" charset="0"/>
              <a:buChar char="•"/>
            </a:pPr>
            <a:r>
              <a:rPr lang="tr-TR" altLang="ar-SY" sz="2800" dirty="0">
                <a:solidFill>
                  <a:schemeClr val="tx1"/>
                </a:solidFill>
              </a:rPr>
              <a:t>Gerektiğinde yapılacak ısıtma işleminde sıcaklık değeri bileşenlerin ve ürünün özelliklerini </a:t>
            </a:r>
            <a:r>
              <a:rPr lang="tr-TR" altLang="ar-SY" sz="2800" dirty="0">
                <a:solidFill>
                  <a:srgbClr val="00B050"/>
                </a:solidFill>
              </a:rPr>
              <a:t>bozmayacak seviyede </a:t>
            </a:r>
            <a:r>
              <a:rPr lang="tr-TR" altLang="ar-SY" sz="2800" dirty="0">
                <a:solidFill>
                  <a:schemeClr val="tx1"/>
                </a:solidFill>
              </a:rPr>
              <a:t>belirlenmelidir. </a:t>
            </a:r>
          </a:p>
          <a:p>
            <a:pPr marL="342900" indent="-342900" algn="l" rtl="0">
              <a:lnSpc>
                <a:spcPct val="160000"/>
              </a:lnSpc>
              <a:spcBef>
                <a:spcPts val="0"/>
              </a:spcBef>
              <a:spcAft>
                <a:spcPts val="600"/>
              </a:spcAft>
              <a:buFont typeface="Arial" panose="020B0604020202020204" pitchFamily="34" charset="0"/>
              <a:buChar char="•"/>
            </a:pPr>
            <a:r>
              <a:rPr lang="tr-TR" altLang="ar-SY" sz="2800" dirty="0">
                <a:solidFill>
                  <a:schemeClr val="tx1"/>
                </a:solidFill>
              </a:rPr>
              <a:t>Ayrıca karıştırılan maddelerin birbiri ile </a:t>
            </a:r>
            <a:r>
              <a:rPr lang="tr-TR" altLang="ar-SY" sz="2800" dirty="0">
                <a:solidFill>
                  <a:srgbClr val="FF0000"/>
                </a:solidFill>
              </a:rPr>
              <a:t>reaksiyona girmeleri </a:t>
            </a:r>
            <a:r>
              <a:rPr lang="tr-TR" altLang="ar-SY" sz="2800" dirty="0">
                <a:solidFill>
                  <a:schemeClr val="tx1"/>
                </a:solidFill>
              </a:rPr>
              <a:t>de sıcaklığı artırabilir. </a:t>
            </a:r>
          </a:p>
          <a:p>
            <a:pPr marL="342900" indent="-342900" algn="l" rtl="0">
              <a:lnSpc>
                <a:spcPct val="160000"/>
              </a:lnSpc>
              <a:spcBef>
                <a:spcPts val="0"/>
              </a:spcBef>
              <a:spcAft>
                <a:spcPts val="600"/>
              </a:spcAft>
              <a:buFont typeface="Arial" panose="020B0604020202020204" pitchFamily="34" charset="0"/>
              <a:buChar char="•"/>
            </a:pPr>
            <a:r>
              <a:rPr lang="tr-TR" altLang="ar-SY" sz="2800" dirty="0">
                <a:solidFill>
                  <a:schemeClr val="tx1"/>
                </a:solidFill>
              </a:rPr>
              <a:t>Bu nedenle sıcaklıktaki değişim, </a:t>
            </a:r>
            <a:r>
              <a:rPr lang="tr-TR" altLang="ar-SY" sz="2800" dirty="0">
                <a:solidFill>
                  <a:srgbClr val="0070C0"/>
                </a:solidFill>
              </a:rPr>
              <a:t>sıcaklık ölçen cihazlarla </a:t>
            </a:r>
            <a:r>
              <a:rPr lang="tr-TR" altLang="ar-SY" sz="2800" dirty="0">
                <a:solidFill>
                  <a:schemeClr val="tx1"/>
                </a:solidFill>
              </a:rPr>
              <a:t>takip edilmelidir.</a:t>
            </a:r>
          </a:p>
          <a:p>
            <a:pPr marL="342900" indent="-342900" algn="l" rtl="0">
              <a:lnSpc>
                <a:spcPct val="160000"/>
              </a:lnSpc>
              <a:spcBef>
                <a:spcPts val="0"/>
              </a:spcBef>
              <a:spcAft>
                <a:spcPts val="600"/>
              </a:spcAft>
              <a:buFont typeface="Arial" panose="020B0604020202020204" pitchFamily="34" charset="0"/>
              <a:buChar char="•"/>
            </a:pPr>
            <a:r>
              <a:rPr lang="tr-TR" altLang="ar-SY" sz="2800" dirty="0">
                <a:solidFill>
                  <a:schemeClr val="tx1"/>
                </a:solidFill>
              </a:rPr>
              <a:t>Gerektiğinde ise sisteme müdahale edilerek sıcaklık reçetede belirtilen sıcaklık değerlerine getirilmelidir.</a:t>
            </a:r>
          </a:p>
        </p:txBody>
      </p:sp>
    </p:spTree>
    <p:extLst>
      <p:ext uri="{BB962C8B-B14F-4D97-AF65-F5344CB8AC3E}">
        <p14:creationId xmlns:p14="http://schemas.microsoft.com/office/powerpoint/2010/main" val="37262322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altLang="ar-SY" i="1" dirty="0"/>
              <a:t>Karıştırıcılı Tanklarda Akım Tipleri</a:t>
            </a:r>
            <a:r>
              <a:rPr lang="tr-TR" altLang="ar-SY" dirty="0"/>
              <a:t> </a:t>
            </a:r>
            <a:endParaRPr lang="en-US" b="1" dirty="0"/>
          </a:p>
        </p:txBody>
      </p:sp>
      <p:sp>
        <p:nvSpPr>
          <p:cNvPr id="3" name="Content Placeholder 2"/>
          <p:cNvSpPr>
            <a:spLocks noGrp="1"/>
          </p:cNvSpPr>
          <p:nvPr>
            <p:ph idx="1"/>
          </p:nvPr>
        </p:nvSpPr>
        <p:spPr>
          <a:xfrm>
            <a:off x="838200" y="1300766"/>
            <a:ext cx="8377703" cy="5267459"/>
          </a:xfrm>
        </p:spPr>
        <p:txBody>
          <a:bodyPr>
            <a:normAutofit/>
          </a:bodyPr>
          <a:lstStyle/>
          <a:p>
            <a:pPr marL="457200" indent="-457200" algn="l" rtl="0">
              <a:spcBef>
                <a:spcPts val="600"/>
              </a:spcBef>
              <a:spcAft>
                <a:spcPts val="0"/>
              </a:spcAft>
              <a:buFont typeface="Arial" panose="020B0604020202020204" pitchFamily="34" charset="0"/>
              <a:buChar char="•"/>
            </a:pPr>
            <a:r>
              <a:rPr lang="tr-TR" altLang="ar-SY" sz="2800" dirty="0">
                <a:solidFill>
                  <a:schemeClr val="tx1"/>
                </a:solidFill>
              </a:rPr>
              <a:t>Karıştırıcı şaft tank </a:t>
            </a:r>
            <a:r>
              <a:rPr lang="tr-TR" altLang="ar-SY" sz="2800" dirty="0">
                <a:solidFill>
                  <a:srgbClr val="FF0000"/>
                </a:solidFill>
                <a:effectLst>
                  <a:outerShdw blurRad="38100" dist="38100" dir="2700000" algn="tl">
                    <a:srgbClr val="000000"/>
                  </a:outerShdw>
                </a:effectLst>
              </a:rPr>
              <a:t>eksenine </a:t>
            </a:r>
            <a:r>
              <a:rPr lang="tr-TR" altLang="ar-SY" sz="2800" dirty="0">
                <a:solidFill>
                  <a:schemeClr val="tx1"/>
                </a:solidFill>
              </a:rPr>
              <a:t>yerleştirilmiş ise </a:t>
            </a:r>
            <a:r>
              <a:rPr lang="tr-TR" sz="2800" dirty="0" err="1">
                <a:solidFill>
                  <a:srgbClr val="00B050"/>
                </a:solidFill>
                <a:latin typeface="ArialMT"/>
              </a:rPr>
              <a:t>teğetsel</a:t>
            </a:r>
            <a:r>
              <a:rPr lang="tr-TR" sz="2800" dirty="0">
                <a:solidFill>
                  <a:srgbClr val="00B050"/>
                </a:solidFill>
                <a:latin typeface="ArialMT"/>
              </a:rPr>
              <a:t> </a:t>
            </a:r>
            <a:r>
              <a:rPr lang="tr-TR" sz="2800" dirty="0">
                <a:solidFill>
                  <a:schemeClr val="tx1"/>
                </a:solidFill>
                <a:latin typeface="ArialMT"/>
              </a:rPr>
              <a:t>bileşen şaft etrafında dairesel bir yol izleyerek </a:t>
            </a:r>
            <a:r>
              <a:rPr lang="tr-TR" altLang="ar-SY" sz="2800" dirty="0">
                <a:solidFill>
                  <a:schemeClr val="tx1"/>
                </a:solidFill>
              </a:rPr>
              <a:t>sıvı yüzeyinde </a:t>
            </a:r>
            <a:r>
              <a:rPr lang="tr-TR" altLang="ar-SY" sz="2800" dirty="0">
                <a:solidFill>
                  <a:srgbClr val="FF9900"/>
                </a:solidFill>
                <a:effectLst>
                  <a:outerShdw blurRad="38100" dist="38100" dir="2700000" algn="tl">
                    <a:srgbClr val="000000"/>
                  </a:outerShdw>
                </a:effectLst>
              </a:rPr>
              <a:t>girdap (</a:t>
            </a:r>
            <a:r>
              <a:rPr lang="en-US" sz="2800" dirty="0">
                <a:solidFill>
                  <a:srgbClr val="0070C0"/>
                </a:solidFill>
              </a:rPr>
              <a:t>Vortex</a:t>
            </a:r>
            <a:r>
              <a:rPr lang="tr-TR" sz="2800" dirty="0">
                <a:solidFill>
                  <a:srgbClr val="0070C0"/>
                </a:solidFill>
              </a:rPr>
              <a:t>)</a:t>
            </a:r>
            <a:r>
              <a:rPr lang="en-US" sz="2800" dirty="0"/>
              <a:t> </a:t>
            </a:r>
            <a:r>
              <a:rPr lang="tr-TR" altLang="ar-SY" sz="2800" dirty="0">
                <a:solidFill>
                  <a:schemeClr val="tx1"/>
                </a:solidFill>
              </a:rPr>
              <a:t>oluşturur. </a:t>
            </a:r>
          </a:p>
          <a:p>
            <a:pPr marL="457200" indent="-457200" algn="l" rtl="0">
              <a:spcBef>
                <a:spcPts val="600"/>
              </a:spcBef>
              <a:spcAft>
                <a:spcPts val="0"/>
              </a:spcAft>
              <a:buFont typeface="Arial" panose="020B0604020202020204" pitchFamily="34" charset="0"/>
              <a:buChar char="•"/>
            </a:pPr>
            <a:r>
              <a:rPr lang="tr-TR" altLang="ar-SY" sz="2800" dirty="0">
                <a:solidFill>
                  <a:srgbClr val="DD462F"/>
                </a:solidFill>
                <a:latin typeface="ArialMT"/>
              </a:rPr>
              <a:t>Girdap oluşması</a:t>
            </a:r>
            <a:r>
              <a:rPr lang="tr-TR" altLang="ar-SY" sz="2800" dirty="0">
                <a:solidFill>
                  <a:schemeClr val="tx1"/>
                </a:solidFill>
                <a:latin typeface="ArialMT"/>
              </a:rPr>
              <a:t>, sıvının karıştırma elemanı seviyesine kadar inmesiyle oluşur</a:t>
            </a:r>
            <a:r>
              <a:rPr lang="tr-TR" altLang="ar-SY" sz="2800" dirty="0">
                <a:solidFill>
                  <a:schemeClr val="tx1"/>
                </a:solidFill>
                <a:latin typeface="Arabic Typesetting" panose="03020402040406030203" pitchFamily="66" charset="-78"/>
                <a:cs typeface="Arabic Typesetting" panose="03020402040406030203" pitchFamily="66" charset="-78"/>
              </a:rPr>
              <a:t>.</a:t>
            </a:r>
          </a:p>
          <a:p>
            <a:pPr marL="457200" indent="-457200" algn="l" rtl="0">
              <a:spcBef>
                <a:spcPts val="600"/>
              </a:spcBef>
              <a:spcAft>
                <a:spcPts val="0"/>
              </a:spcAft>
              <a:buFont typeface="Arial" panose="020B0604020202020204" pitchFamily="34" charset="0"/>
              <a:buChar char="•"/>
            </a:pPr>
            <a:r>
              <a:rPr lang="tr-TR" altLang="ar-SY" sz="2800" dirty="0">
                <a:solidFill>
                  <a:schemeClr val="tx1"/>
                </a:solidFill>
              </a:rPr>
              <a:t>Girdap, bazı durumlarda</a:t>
            </a:r>
            <a:r>
              <a:rPr lang="tr-TR" altLang="ar-SY" sz="2800" dirty="0">
                <a:solidFill>
                  <a:schemeClr val="tx1"/>
                </a:solidFill>
                <a:effectLst>
                  <a:outerShdw blurRad="38100" dist="38100" dir="2700000" algn="tl">
                    <a:srgbClr val="000000"/>
                  </a:outerShdw>
                </a:effectLst>
              </a:rPr>
              <a:t> </a:t>
            </a:r>
            <a:r>
              <a:rPr lang="tr-TR" altLang="ar-SY" sz="2800" dirty="0">
                <a:solidFill>
                  <a:srgbClr val="FF9900"/>
                </a:solidFill>
                <a:effectLst>
                  <a:outerShdw blurRad="38100" dist="38100" dir="2700000" algn="tl">
                    <a:srgbClr val="000000"/>
                  </a:outerShdw>
                </a:effectLst>
              </a:rPr>
              <a:t>istenmeyen </a:t>
            </a:r>
            <a:r>
              <a:rPr lang="tr-TR" altLang="ar-SY" sz="2800" dirty="0">
                <a:solidFill>
                  <a:schemeClr val="tx1"/>
                </a:solidFill>
              </a:rPr>
              <a:t>bir olaydır. </a:t>
            </a:r>
          </a:p>
        </p:txBody>
      </p:sp>
      <p:pic>
        <p:nvPicPr>
          <p:cNvPr id="4"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29428" r="28062" b="8212"/>
          <a:stretch/>
        </p:blipFill>
        <p:spPr bwMode="auto">
          <a:xfrm>
            <a:off x="9215906" y="1300766"/>
            <a:ext cx="2137893" cy="4146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9037743" y="5447763"/>
            <a:ext cx="2963440" cy="830997"/>
          </a:xfrm>
          <a:prstGeom prst="rect">
            <a:avLst/>
          </a:prstGeom>
        </p:spPr>
        <p:txBody>
          <a:bodyPr wrap="none">
            <a:spAutoFit/>
          </a:bodyPr>
          <a:lstStyle/>
          <a:p>
            <a:pPr algn="ctr"/>
            <a:r>
              <a:rPr lang="tr-TR" altLang="ar-SY" sz="2400" dirty="0"/>
              <a:t>Girdap oluşumunun </a:t>
            </a:r>
          </a:p>
          <a:p>
            <a:pPr algn="ctr"/>
            <a:r>
              <a:rPr lang="tr-TR" altLang="ar-SY" sz="2400" dirty="0"/>
              <a:t>şematik görünümü</a:t>
            </a:r>
          </a:p>
        </p:txBody>
      </p:sp>
    </p:spTree>
    <p:extLst>
      <p:ext uri="{BB962C8B-B14F-4D97-AF65-F5344CB8AC3E}">
        <p14:creationId xmlns:p14="http://schemas.microsoft.com/office/powerpoint/2010/main" val="32398292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normAutofit/>
          </a:bodyPr>
          <a:lstStyle/>
          <a:p>
            <a:pPr rtl="0"/>
            <a:r>
              <a:rPr lang="tr-TR" altLang="ar-SY" b="1" dirty="0">
                <a:solidFill>
                  <a:srgbClr val="99FFCC"/>
                </a:solidFill>
              </a:rPr>
              <a:t>KARIŞTIRMAYA ETKİ EDEN FAKTÖRLER</a:t>
            </a:r>
            <a:br>
              <a:rPr lang="tr-TR" altLang="ar-SY" b="1" dirty="0">
                <a:solidFill>
                  <a:srgbClr val="99FFCC"/>
                </a:solidFill>
              </a:rPr>
            </a:br>
            <a:r>
              <a:rPr lang="tr-TR" altLang="ar-SY" dirty="0">
                <a:solidFill>
                  <a:srgbClr val="FFFF00"/>
                </a:solidFill>
              </a:rPr>
              <a:t>Karıştırma Süresi </a:t>
            </a:r>
            <a:r>
              <a:rPr lang="en-US" altLang="ar-SY" dirty="0">
                <a:solidFill>
                  <a:srgbClr val="FFFF00"/>
                </a:solidFill>
              </a:rPr>
              <a:t>(</a:t>
            </a:r>
            <a:r>
              <a:rPr lang="en-US" dirty="0"/>
              <a:t>Mixing time</a:t>
            </a:r>
            <a:r>
              <a:rPr lang="en-US" altLang="ar-SY" dirty="0">
                <a:solidFill>
                  <a:srgbClr val="FFFF00"/>
                </a:solidFill>
              </a:rPr>
              <a:t>)</a:t>
            </a:r>
            <a:endParaRPr lang="en-US" i="1" dirty="0">
              <a:solidFill>
                <a:srgbClr val="FFFF00"/>
              </a:solidFill>
            </a:endParaRPr>
          </a:p>
        </p:txBody>
      </p:sp>
      <p:sp>
        <p:nvSpPr>
          <p:cNvPr id="3" name="Content Placeholder 2"/>
          <p:cNvSpPr>
            <a:spLocks noGrp="1"/>
          </p:cNvSpPr>
          <p:nvPr>
            <p:ph idx="1"/>
          </p:nvPr>
        </p:nvSpPr>
        <p:spPr>
          <a:xfrm>
            <a:off x="838201" y="1300766"/>
            <a:ext cx="10515600" cy="5267459"/>
          </a:xfrm>
        </p:spPr>
        <p:txBody>
          <a:bodyPr>
            <a:normAutofit/>
          </a:bodyPr>
          <a:lstStyle/>
          <a:p>
            <a:pPr marL="457200" indent="-457200" algn="l" rtl="0">
              <a:spcBef>
                <a:spcPts val="0"/>
              </a:spcBef>
              <a:spcAft>
                <a:spcPts val="600"/>
              </a:spcAft>
              <a:buFont typeface="Arial" panose="020B0604020202020204" pitchFamily="34" charset="0"/>
              <a:buChar char="•"/>
            </a:pPr>
            <a:r>
              <a:rPr lang="tr-TR" altLang="ar-SY" sz="2800" dirty="0">
                <a:solidFill>
                  <a:schemeClr val="tx1"/>
                </a:solidFill>
              </a:rPr>
              <a:t>Karıştırma işleminde önemli unsurlardan birisi de karıştırma süresidir. </a:t>
            </a:r>
          </a:p>
          <a:p>
            <a:pPr marL="457200" indent="-457200" algn="l" rtl="0">
              <a:spcBef>
                <a:spcPts val="0"/>
              </a:spcBef>
              <a:spcAft>
                <a:spcPts val="600"/>
              </a:spcAft>
              <a:buFont typeface="Arial" panose="020B0604020202020204" pitchFamily="34" charset="0"/>
              <a:buChar char="•"/>
            </a:pPr>
            <a:r>
              <a:rPr lang="tr-TR" altLang="ar-SY" sz="2800" dirty="0">
                <a:solidFill>
                  <a:srgbClr val="00B050"/>
                </a:solidFill>
              </a:rPr>
              <a:t>Karıştırma süresi </a:t>
            </a:r>
            <a:r>
              <a:rPr lang="tr-TR" altLang="ar-SY" sz="2800" dirty="0">
                <a:solidFill>
                  <a:schemeClr val="tx1"/>
                </a:solidFill>
              </a:rPr>
              <a:t>ne kadar fazla ise o kadar </a:t>
            </a:r>
            <a:r>
              <a:rPr lang="tr-TR" altLang="ar-SY" sz="2800" dirty="0">
                <a:solidFill>
                  <a:srgbClr val="C00000"/>
                </a:solidFill>
              </a:rPr>
              <a:t>homojen bir karışı</a:t>
            </a:r>
            <a:r>
              <a:rPr lang="tr-TR" altLang="ar-SY" sz="2800" dirty="0">
                <a:solidFill>
                  <a:schemeClr val="tx1"/>
                </a:solidFill>
              </a:rPr>
              <a:t>m elde edilir. </a:t>
            </a:r>
          </a:p>
          <a:p>
            <a:pPr marL="457200" indent="-457200" algn="l" rtl="0">
              <a:spcBef>
                <a:spcPts val="0"/>
              </a:spcBef>
              <a:spcAft>
                <a:spcPts val="600"/>
              </a:spcAft>
              <a:buFont typeface="Arial" panose="020B0604020202020204" pitchFamily="34" charset="0"/>
              <a:buChar char="•"/>
            </a:pPr>
            <a:r>
              <a:rPr lang="tr-TR" altLang="ar-SY" sz="2800" dirty="0">
                <a:solidFill>
                  <a:schemeClr val="tx1"/>
                </a:solidFill>
              </a:rPr>
              <a:t>Ancak karıştırma </a:t>
            </a:r>
            <a:r>
              <a:rPr lang="tr-TR" altLang="ar-SY" sz="2800" dirty="0">
                <a:solidFill>
                  <a:srgbClr val="0070C0"/>
                </a:solidFill>
              </a:rPr>
              <a:t>süresinin uzaması </a:t>
            </a:r>
            <a:r>
              <a:rPr lang="tr-TR" altLang="ar-SY" sz="2800" dirty="0">
                <a:solidFill>
                  <a:schemeClr val="tx1"/>
                </a:solidFill>
              </a:rPr>
              <a:t>aynı zamanda </a:t>
            </a:r>
            <a:r>
              <a:rPr lang="tr-TR" altLang="ar-SY" sz="2800" dirty="0">
                <a:solidFill>
                  <a:srgbClr val="00B050"/>
                </a:solidFill>
              </a:rPr>
              <a:t>üretim süresini uzatıp </a:t>
            </a:r>
            <a:r>
              <a:rPr lang="tr-TR" altLang="ar-SY" sz="2800" dirty="0">
                <a:solidFill>
                  <a:srgbClr val="FF0000"/>
                </a:solidFill>
              </a:rPr>
              <a:t>enerji maliyetini </a:t>
            </a:r>
            <a:r>
              <a:rPr lang="tr-TR" altLang="ar-SY" sz="2800" dirty="0">
                <a:solidFill>
                  <a:schemeClr val="tx1"/>
                </a:solidFill>
              </a:rPr>
              <a:t>de artırır. </a:t>
            </a:r>
          </a:p>
        </p:txBody>
      </p:sp>
    </p:spTree>
    <p:extLst>
      <p:ext uri="{BB962C8B-B14F-4D97-AF65-F5344CB8AC3E}">
        <p14:creationId xmlns:p14="http://schemas.microsoft.com/office/powerpoint/2010/main" val="66782870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normAutofit/>
          </a:bodyPr>
          <a:lstStyle/>
          <a:p>
            <a:pPr rtl="0"/>
            <a:r>
              <a:rPr lang="tr-TR" altLang="ar-SY" b="1" dirty="0">
                <a:solidFill>
                  <a:srgbClr val="99FFCC"/>
                </a:solidFill>
              </a:rPr>
              <a:t>KARIŞTIRMAYA ETKİ EDEN FAKTÖRLER</a:t>
            </a:r>
            <a:br>
              <a:rPr lang="tr-TR" altLang="ar-SY" b="1" dirty="0">
                <a:solidFill>
                  <a:srgbClr val="99FFCC"/>
                </a:solidFill>
              </a:rPr>
            </a:br>
            <a:r>
              <a:rPr lang="tr-TR" altLang="ar-SY" dirty="0">
                <a:solidFill>
                  <a:srgbClr val="FFFF00"/>
                </a:solidFill>
              </a:rPr>
              <a:t>Karıştırma Süresi </a:t>
            </a:r>
            <a:r>
              <a:rPr lang="en-US" altLang="ar-SY" dirty="0">
                <a:solidFill>
                  <a:srgbClr val="FFFF00"/>
                </a:solidFill>
              </a:rPr>
              <a:t>(</a:t>
            </a:r>
            <a:r>
              <a:rPr lang="en-US" dirty="0"/>
              <a:t>Mixing time</a:t>
            </a:r>
            <a:r>
              <a:rPr lang="en-US" altLang="ar-SY" dirty="0">
                <a:solidFill>
                  <a:srgbClr val="FFFF00"/>
                </a:solidFill>
              </a:rPr>
              <a:t>)</a:t>
            </a:r>
            <a:endParaRPr lang="en-US" i="1" dirty="0">
              <a:solidFill>
                <a:srgbClr val="FFFF00"/>
              </a:solidFill>
            </a:endParaRPr>
          </a:p>
        </p:txBody>
      </p:sp>
      <p:sp>
        <p:nvSpPr>
          <p:cNvPr id="3" name="Content Placeholder 2"/>
          <p:cNvSpPr>
            <a:spLocks noGrp="1"/>
          </p:cNvSpPr>
          <p:nvPr>
            <p:ph idx="1"/>
          </p:nvPr>
        </p:nvSpPr>
        <p:spPr>
          <a:xfrm>
            <a:off x="838201" y="1300766"/>
            <a:ext cx="10515600" cy="5267459"/>
          </a:xfrm>
        </p:spPr>
        <p:txBody>
          <a:bodyPr>
            <a:normAutofit/>
          </a:bodyPr>
          <a:lstStyle/>
          <a:p>
            <a:pPr marL="457200" indent="-457200" algn="l" rtl="0">
              <a:spcBef>
                <a:spcPts val="0"/>
              </a:spcBef>
              <a:spcAft>
                <a:spcPts val="600"/>
              </a:spcAft>
              <a:buFont typeface="Arial" panose="020B0604020202020204" pitchFamily="34" charset="0"/>
              <a:buChar char="•"/>
            </a:pPr>
            <a:r>
              <a:rPr lang="tr-TR" altLang="ar-SY" sz="2800" dirty="0">
                <a:solidFill>
                  <a:schemeClr val="tx1"/>
                </a:solidFill>
              </a:rPr>
              <a:t>İstenilen ve kabul edilebilir derecede </a:t>
            </a:r>
            <a:r>
              <a:rPr lang="tr-TR" altLang="ar-SY" sz="2800" dirty="0">
                <a:solidFill>
                  <a:srgbClr val="FF0000"/>
                </a:solidFill>
              </a:rPr>
              <a:t>homojen karıştırma </a:t>
            </a:r>
            <a:r>
              <a:rPr lang="tr-TR" altLang="ar-SY" sz="2800" dirty="0">
                <a:solidFill>
                  <a:schemeClr val="tx1"/>
                </a:solidFill>
              </a:rPr>
              <a:t>işleminin ne kadar </a:t>
            </a:r>
            <a:r>
              <a:rPr lang="tr-TR" altLang="ar-SY" sz="2800" dirty="0">
                <a:solidFill>
                  <a:srgbClr val="00B050"/>
                </a:solidFill>
              </a:rPr>
              <a:t>sürmesi</a:t>
            </a:r>
            <a:r>
              <a:rPr lang="tr-TR" altLang="ar-SY" sz="2800" dirty="0">
                <a:solidFill>
                  <a:schemeClr val="tx1"/>
                </a:solidFill>
              </a:rPr>
              <a:t> gerektiği önceden </a:t>
            </a:r>
            <a:r>
              <a:rPr lang="tr-TR" altLang="ar-SY" sz="2800" dirty="0">
                <a:solidFill>
                  <a:srgbClr val="0070C0"/>
                </a:solidFill>
              </a:rPr>
              <a:t>testler yapılarak belirlenmelidir.</a:t>
            </a:r>
          </a:p>
          <a:p>
            <a:pPr marL="457200" indent="-457200" algn="l" rtl="0">
              <a:spcBef>
                <a:spcPts val="0"/>
              </a:spcBef>
              <a:spcAft>
                <a:spcPts val="600"/>
              </a:spcAft>
              <a:buFont typeface="Arial" panose="020B0604020202020204" pitchFamily="34" charset="0"/>
              <a:buChar char="•"/>
            </a:pPr>
            <a:r>
              <a:rPr lang="tr-TR" altLang="ar-SY" sz="2800" dirty="0">
                <a:solidFill>
                  <a:schemeClr val="tx1"/>
                </a:solidFill>
              </a:rPr>
              <a:t>Numune alınarak ürünün istenilen özellikleri taşıyıp taşımadığı belirlenmelidir. </a:t>
            </a:r>
          </a:p>
          <a:p>
            <a:pPr marL="457200" indent="-457200" algn="l" rtl="0">
              <a:spcBef>
                <a:spcPts val="0"/>
              </a:spcBef>
              <a:spcAft>
                <a:spcPts val="600"/>
              </a:spcAft>
              <a:buFont typeface="Arial" panose="020B0604020202020204" pitchFamily="34" charset="0"/>
              <a:buChar char="•"/>
            </a:pPr>
            <a:r>
              <a:rPr lang="tr-TR" altLang="ar-SY" sz="2800" dirty="0">
                <a:solidFill>
                  <a:schemeClr val="tx1"/>
                </a:solidFill>
              </a:rPr>
              <a:t>Büyük tesislerde karıştırma süresi </a:t>
            </a:r>
            <a:r>
              <a:rPr lang="tr-TR" altLang="ar-SY" sz="2800" dirty="0">
                <a:solidFill>
                  <a:srgbClr val="FF0000"/>
                </a:solidFill>
              </a:rPr>
              <a:t>zaman rölesi </a:t>
            </a:r>
            <a:r>
              <a:rPr lang="tr-TR" altLang="ar-SY" sz="2800" dirty="0">
                <a:solidFill>
                  <a:schemeClr val="tx1"/>
                </a:solidFill>
              </a:rPr>
              <a:t>adı verilen ve otomatik kontrole imkân sağlayan cihazlarla ayarlanabilir. </a:t>
            </a:r>
          </a:p>
        </p:txBody>
      </p:sp>
    </p:spTree>
    <p:extLst>
      <p:ext uri="{BB962C8B-B14F-4D97-AF65-F5344CB8AC3E}">
        <p14:creationId xmlns:p14="http://schemas.microsoft.com/office/powerpoint/2010/main" val="42461551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normAutofit/>
          </a:bodyPr>
          <a:lstStyle/>
          <a:p>
            <a:pPr rtl="0"/>
            <a:r>
              <a:rPr lang="tr-TR" altLang="ar-SY" b="1" dirty="0">
                <a:solidFill>
                  <a:srgbClr val="99FFCC"/>
                </a:solidFill>
              </a:rPr>
              <a:t>KARIŞTIRMAYA ETKİ EDEN FAKTÖRLER</a:t>
            </a:r>
            <a:br>
              <a:rPr lang="tr-TR" altLang="ar-SY" b="1" dirty="0">
                <a:solidFill>
                  <a:srgbClr val="99FFCC"/>
                </a:solidFill>
              </a:rPr>
            </a:br>
            <a:r>
              <a:rPr lang="tr-TR" altLang="ar-SY" dirty="0">
                <a:solidFill>
                  <a:srgbClr val="FFFF00"/>
                </a:solidFill>
              </a:rPr>
              <a:t>Karıştırma Süresi </a:t>
            </a:r>
            <a:r>
              <a:rPr lang="en-US" altLang="ar-SY" dirty="0">
                <a:solidFill>
                  <a:srgbClr val="FFFF00"/>
                </a:solidFill>
              </a:rPr>
              <a:t>(</a:t>
            </a:r>
            <a:r>
              <a:rPr lang="en-US" dirty="0"/>
              <a:t>Mixing time</a:t>
            </a:r>
            <a:r>
              <a:rPr lang="en-US" altLang="ar-SY" dirty="0">
                <a:solidFill>
                  <a:srgbClr val="FFFF00"/>
                </a:solidFill>
              </a:rPr>
              <a:t>)</a:t>
            </a:r>
            <a:endParaRPr lang="en-US" i="1" dirty="0">
              <a:solidFill>
                <a:srgbClr val="FFFF00"/>
              </a:solidFill>
            </a:endParaRPr>
          </a:p>
        </p:txBody>
      </p:sp>
      <p:sp>
        <p:nvSpPr>
          <p:cNvPr id="3" name="Content Placeholder 2"/>
          <p:cNvSpPr>
            <a:spLocks noGrp="1"/>
          </p:cNvSpPr>
          <p:nvPr>
            <p:ph idx="1"/>
          </p:nvPr>
        </p:nvSpPr>
        <p:spPr>
          <a:xfrm>
            <a:off x="838201" y="1300766"/>
            <a:ext cx="10515600" cy="5267459"/>
          </a:xfrm>
        </p:spPr>
        <p:txBody>
          <a:bodyPr>
            <a:normAutofit/>
          </a:bodyPr>
          <a:lstStyle/>
          <a:p>
            <a:pPr marL="457200" indent="-457200" algn="l" rtl="0">
              <a:spcBef>
                <a:spcPts val="0"/>
              </a:spcBef>
              <a:spcAft>
                <a:spcPts val="0"/>
              </a:spcAft>
              <a:buFont typeface="Arial" panose="020B0604020202020204" pitchFamily="34" charset="0"/>
              <a:buChar char="•"/>
            </a:pPr>
            <a:r>
              <a:rPr lang="tr-TR" altLang="ar-SY" sz="2600" dirty="0">
                <a:solidFill>
                  <a:schemeClr val="tx1"/>
                </a:solidFill>
              </a:rPr>
              <a:t>Küçük çaplı ve değişken üretim ortamlarında ise </a:t>
            </a:r>
            <a:r>
              <a:rPr lang="tr-TR" altLang="ar-SY" sz="2600" dirty="0">
                <a:solidFill>
                  <a:srgbClr val="00B050"/>
                </a:solidFill>
              </a:rPr>
              <a:t>kronometre</a:t>
            </a:r>
            <a:r>
              <a:rPr lang="tr-TR" altLang="ar-SY" sz="2600" dirty="0">
                <a:solidFill>
                  <a:schemeClr val="tx1"/>
                </a:solidFill>
              </a:rPr>
              <a:t> veya </a:t>
            </a:r>
            <a:r>
              <a:rPr lang="tr-TR" altLang="ar-SY" sz="2600" dirty="0">
                <a:solidFill>
                  <a:srgbClr val="0070C0"/>
                </a:solidFill>
              </a:rPr>
              <a:t>saat</a:t>
            </a:r>
            <a:r>
              <a:rPr lang="tr-TR" altLang="ar-SY" sz="2600" dirty="0">
                <a:solidFill>
                  <a:schemeClr val="tx1"/>
                </a:solidFill>
              </a:rPr>
              <a:t> ile </a:t>
            </a:r>
            <a:r>
              <a:rPr lang="tr-TR" altLang="ar-SY" sz="2600" dirty="0">
                <a:solidFill>
                  <a:srgbClr val="FF0000"/>
                </a:solidFill>
              </a:rPr>
              <a:t>karıştırma süresi </a:t>
            </a:r>
            <a:r>
              <a:rPr lang="tr-TR" altLang="ar-SY" sz="2600" dirty="0">
                <a:solidFill>
                  <a:schemeClr val="tx1"/>
                </a:solidFill>
              </a:rPr>
              <a:t>takip edilebilir.</a:t>
            </a:r>
            <a:endParaRPr lang="en-US" altLang="ar-SY" sz="2600" dirty="0">
              <a:solidFill>
                <a:schemeClr val="tx1"/>
              </a:solidFill>
            </a:endParaRPr>
          </a:p>
        </p:txBody>
      </p:sp>
    </p:spTree>
    <p:extLst>
      <p:ext uri="{BB962C8B-B14F-4D97-AF65-F5344CB8AC3E}">
        <p14:creationId xmlns:p14="http://schemas.microsoft.com/office/powerpoint/2010/main" val="96782601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normAutofit/>
          </a:bodyPr>
          <a:lstStyle/>
          <a:p>
            <a:pPr rtl="0"/>
            <a:r>
              <a:rPr lang="tr-TR" altLang="ar-SY" b="1" dirty="0">
                <a:solidFill>
                  <a:srgbClr val="99FFCC"/>
                </a:solidFill>
              </a:rPr>
              <a:t>KARIŞTIRMAYA ETKİ EDEN FAKTÖRLER</a:t>
            </a:r>
            <a:br>
              <a:rPr lang="tr-TR" altLang="ar-SY" b="1" dirty="0">
                <a:solidFill>
                  <a:srgbClr val="99FFCC"/>
                </a:solidFill>
              </a:rPr>
            </a:br>
            <a:r>
              <a:rPr lang="tr-TR" altLang="ar-SY" dirty="0"/>
              <a:t>Karıştırıcı Tipi </a:t>
            </a:r>
            <a:endParaRPr lang="en-US" i="1" dirty="0">
              <a:solidFill>
                <a:srgbClr val="99FFCC"/>
              </a:solidFill>
            </a:endParaRPr>
          </a:p>
        </p:txBody>
      </p:sp>
      <p:sp>
        <p:nvSpPr>
          <p:cNvPr id="3" name="Content Placeholder 2"/>
          <p:cNvSpPr>
            <a:spLocks noGrp="1"/>
          </p:cNvSpPr>
          <p:nvPr>
            <p:ph idx="1"/>
          </p:nvPr>
        </p:nvSpPr>
        <p:spPr>
          <a:xfrm>
            <a:off x="838201" y="1300766"/>
            <a:ext cx="10515600" cy="5267459"/>
          </a:xfrm>
        </p:spPr>
        <p:txBody>
          <a:bodyPr>
            <a:normAutofit/>
          </a:bodyPr>
          <a:lstStyle/>
          <a:p>
            <a:pPr marL="457200" indent="-457200" algn="l" rtl="0">
              <a:spcBef>
                <a:spcPts val="0"/>
              </a:spcBef>
              <a:spcAft>
                <a:spcPts val="600"/>
              </a:spcAft>
              <a:buFont typeface="Arial" panose="020B0604020202020204" pitchFamily="34" charset="0"/>
              <a:buChar char="•"/>
            </a:pPr>
            <a:r>
              <a:rPr lang="tr-TR" altLang="ar-SY" sz="2800" dirty="0">
                <a:solidFill>
                  <a:schemeClr val="tx1"/>
                </a:solidFill>
              </a:rPr>
              <a:t>Karıştırma işlemini kullanan tüm endüstri dalları </a:t>
            </a:r>
            <a:r>
              <a:rPr lang="tr-TR" altLang="ar-SY" sz="2800" dirty="0">
                <a:solidFill>
                  <a:srgbClr val="0070C0"/>
                </a:solidFill>
              </a:rPr>
              <a:t>çok sayıda </a:t>
            </a:r>
            <a:r>
              <a:rPr lang="tr-TR" altLang="ar-SY" sz="2800" dirty="0">
                <a:solidFill>
                  <a:schemeClr val="tx1"/>
                </a:solidFill>
              </a:rPr>
              <a:t>ve </a:t>
            </a:r>
            <a:r>
              <a:rPr lang="tr-TR" altLang="ar-SY" sz="2800" dirty="0">
                <a:solidFill>
                  <a:srgbClr val="FF0000"/>
                </a:solidFill>
              </a:rPr>
              <a:t>değişik yapıda cihazlar </a:t>
            </a:r>
            <a:r>
              <a:rPr lang="tr-TR" altLang="ar-SY" sz="2800" dirty="0">
                <a:solidFill>
                  <a:schemeClr val="tx1"/>
                </a:solidFill>
              </a:rPr>
              <a:t>kullanmaktadır.</a:t>
            </a:r>
          </a:p>
          <a:p>
            <a:pPr marL="457200" indent="-457200" algn="l" rtl="0">
              <a:spcBef>
                <a:spcPts val="0"/>
              </a:spcBef>
              <a:spcAft>
                <a:spcPts val="600"/>
              </a:spcAft>
              <a:buFont typeface="Arial" panose="020B0604020202020204" pitchFamily="34" charset="0"/>
              <a:buChar char="•"/>
            </a:pPr>
            <a:r>
              <a:rPr lang="tr-TR" altLang="ar-SY" sz="2800" dirty="0">
                <a:solidFill>
                  <a:schemeClr val="tx1"/>
                </a:solidFill>
              </a:rPr>
              <a:t>Karıştırma işleminde kesin kurallar koymak zordur. </a:t>
            </a:r>
          </a:p>
          <a:p>
            <a:pPr marL="457200" indent="-457200" algn="l" rtl="0">
              <a:spcBef>
                <a:spcPts val="0"/>
              </a:spcBef>
              <a:spcAft>
                <a:spcPts val="600"/>
              </a:spcAft>
              <a:buFont typeface="Arial" panose="020B0604020202020204" pitchFamily="34" charset="0"/>
              <a:buChar char="•"/>
            </a:pPr>
            <a:r>
              <a:rPr lang="tr-TR" altLang="ar-SY" sz="2800" dirty="0">
                <a:solidFill>
                  <a:srgbClr val="00B050"/>
                </a:solidFill>
              </a:rPr>
              <a:t>İşletmelerde</a:t>
            </a:r>
            <a:r>
              <a:rPr lang="tr-TR" altLang="ar-SY" sz="2800" dirty="0">
                <a:solidFill>
                  <a:schemeClr val="tx1"/>
                </a:solidFill>
              </a:rPr>
              <a:t> yıllar içerisinde edinilen </a:t>
            </a:r>
            <a:r>
              <a:rPr lang="tr-TR" altLang="ar-SY" sz="2800" dirty="0">
                <a:solidFill>
                  <a:srgbClr val="7030A0"/>
                </a:solidFill>
              </a:rPr>
              <a:t>tecrübeler</a:t>
            </a:r>
            <a:r>
              <a:rPr lang="tr-TR" altLang="ar-SY" sz="2800" dirty="0">
                <a:solidFill>
                  <a:schemeClr val="tx1"/>
                </a:solidFill>
              </a:rPr>
              <a:t> karıştırıcı tipinin seçiminde önemli bir yer tutar</a:t>
            </a:r>
          </a:p>
          <a:p>
            <a:pPr marL="457200" indent="-457200" algn="l" rtl="0">
              <a:spcBef>
                <a:spcPts val="0"/>
              </a:spcBef>
              <a:spcAft>
                <a:spcPts val="600"/>
              </a:spcAft>
              <a:buFont typeface="Arial" panose="020B0604020202020204" pitchFamily="34" charset="0"/>
              <a:buChar char="•"/>
            </a:pPr>
            <a:r>
              <a:rPr lang="tr-TR" altLang="ar-SY" sz="2800" dirty="0">
                <a:solidFill>
                  <a:srgbClr val="0070C0"/>
                </a:solidFill>
              </a:rPr>
              <a:t>Sıvıların</a:t>
            </a:r>
            <a:r>
              <a:rPr lang="tr-TR" altLang="ar-SY" sz="2800" dirty="0">
                <a:solidFill>
                  <a:schemeClr val="tx1"/>
                </a:solidFill>
              </a:rPr>
              <a:t> </a:t>
            </a:r>
            <a:r>
              <a:rPr lang="tr-TR" altLang="ar-SY" sz="2800" dirty="0">
                <a:solidFill>
                  <a:srgbClr val="00B050"/>
                </a:solidFill>
              </a:rPr>
              <a:t>sıvılarla</a:t>
            </a:r>
            <a:r>
              <a:rPr lang="tr-TR" altLang="ar-SY" sz="2800" dirty="0">
                <a:solidFill>
                  <a:schemeClr val="tx1"/>
                </a:solidFill>
              </a:rPr>
              <a:t> karıştırıldığı işlemler </a:t>
            </a:r>
            <a:r>
              <a:rPr lang="tr-TR" altLang="ar-SY" sz="2800" dirty="0">
                <a:solidFill>
                  <a:srgbClr val="FF0000"/>
                </a:solidFill>
              </a:rPr>
              <a:t>en bilinen </a:t>
            </a:r>
            <a:r>
              <a:rPr lang="tr-TR" altLang="ar-SY" sz="2800" dirty="0">
                <a:solidFill>
                  <a:schemeClr val="tx1"/>
                </a:solidFill>
              </a:rPr>
              <a:t>ve kolay gerçekleştirilen işlemlerdir</a:t>
            </a:r>
          </a:p>
        </p:txBody>
      </p:sp>
    </p:spTree>
    <p:extLst>
      <p:ext uri="{BB962C8B-B14F-4D97-AF65-F5344CB8AC3E}">
        <p14:creationId xmlns:p14="http://schemas.microsoft.com/office/powerpoint/2010/main" val="22459886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normAutofit/>
          </a:bodyPr>
          <a:lstStyle/>
          <a:p>
            <a:pPr rtl="0"/>
            <a:r>
              <a:rPr lang="tr-TR" altLang="ar-SY" b="1" dirty="0">
                <a:solidFill>
                  <a:srgbClr val="99FFCC"/>
                </a:solidFill>
              </a:rPr>
              <a:t>KARIŞTIRMAYA ETKİ EDEN FAKTÖRLER</a:t>
            </a:r>
            <a:br>
              <a:rPr lang="tr-TR" altLang="ar-SY" b="1" dirty="0">
                <a:solidFill>
                  <a:srgbClr val="99FFCC"/>
                </a:solidFill>
              </a:rPr>
            </a:br>
            <a:r>
              <a:rPr lang="tr-TR" altLang="ar-SY" dirty="0"/>
              <a:t>Karıştırıcı Tipi </a:t>
            </a:r>
            <a:endParaRPr lang="en-US" i="1" dirty="0">
              <a:solidFill>
                <a:srgbClr val="99FFCC"/>
              </a:solidFill>
            </a:endParaRPr>
          </a:p>
        </p:txBody>
      </p:sp>
      <p:sp>
        <p:nvSpPr>
          <p:cNvPr id="3" name="Content Placeholder 2"/>
          <p:cNvSpPr>
            <a:spLocks noGrp="1"/>
          </p:cNvSpPr>
          <p:nvPr>
            <p:ph idx="1"/>
          </p:nvPr>
        </p:nvSpPr>
        <p:spPr>
          <a:xfrm>
            <a:off x="838201" y="1300766"/>
            <a:ext cx="10515600" cy="5267459"/>
          </a:xfrm>
        </p:spPr>
        <p:txBody>
          <a:bodyPr>
            <a:normAutofit/>
          </a:bodyPr>
          <a:lstStyle/>
          <a:p>
            <a:pPr marL="457200" indent="-457200" algn="l" rtl="0">
              <a:spcBef>
                <a:spcPts val="0"/>
              </a:spcBef>
              <a:spcAft>
                <a:spcPts val="600"/>
              </a:spcAft>
              <a:buFont typeface="Arial" panose="020B0604020202020204" pitchFamily="34" charset="0"/>
              <a:buChar char="•"/>
            </a:pPr>
            <a:r>
              <a:rPr lang="tr-TR" altLang="ar-SY" sz="2800" dirty="0">
                <a:solidFill>
                  <a:schemeClr val="tx1"/>
                </a:solidFill>
              </a:rPr>
              <a:t>Karıştırma işleminde </a:t>
            </a:r>
            <a:r>
              <a:rPr lang="tr-TR" altLang="ar-SY" sz="2800" dirty="0">
                <a:solidFill>
                  <a:srgbClr val="C00000"/>
                </a:solidFill>
              </a:rPr>
              <a:t>katı</a:t>
            </a:r>
            <a:r>
              <a:rPr lang="tr-TR" altLang="ar-SY" sz="2800" dirty="0">
                <a:solidFill>
                  <a:schemeClr val="tx1"/>
                </a:solidFill>
              </a:rPr>
              <a:t> ve </a:t>
            </a:r>
            <a:r>
              <a:rPr lang="tr-TR" altLang="ar-SY" sz="2800" dirty="0">
                <a:solidFill>
                  <a:srgbClr val="0070C0"/>
                </a:solidFill>
              </a:rPr>
              <a:t>gazların</a:t>
            </a:r>
            <a:r>
              <a:rPr lang="tr-TR" altLang="ar-SY" sz="2800" dirty="0">
                <a:solidFill>
                  <a:schemeClr val="tx1"/>
                </a:solidFill>
              </a:rPr>
              <a:t> yer alması durumunda ise </a:t>
            </a:r>
            <a:r>
              <a:rPr lang="tr-TR" altLang="ar-SY" sz="2800" dirty="0">
                <a:solidFill>
                  <a:srgbClr val="FF0000"/>
                </a:solidFill>
              </a:rPr>
              <a:t>karıştırmanın etkinliği azalmakta</a:t>
            </a:r>
            <a:r>
              <a:rPr lang="tr-TR" altLang="ar-SY" sz="2800" dirty="0">
                <a:solidFill>
                  <a:schemeClr val="tx1"/>
                </a:solidFill>
              </a:rPr>
              <a:t>, homojen bir karışım elde etmek güçleşmektedir</a:t>
            </a:r>
          </a:p>
          <a:p>
            <a:pPr marL="457200" indent="-457200" algn="l" rtl="0">
              <a:spcBef>
                <a:spcPts val="0"/>
              </a:spcBef>
              <a:spcAft>
                <a:spcPts val="600"/>
              </a:spcAft>
              <a:buFont typeface="Arial" panose="020B0604020202020204" pitchFamily="34" charset="0"/>
              <a:buChar char="•"/>
            </a:pPr>
            <a:r>
              <a:rPr lang="tr-TR" altLang="ar-SY" sz="2800" dirty="0">
                <a:solidFill>
                  <a:schemeClr val="tx1"/>
                </a:solidFill>
              </a:rPr>
              <a:t>Bu durum </a:t>
            </a:r>
            <a:r>
              <a:rPr lang="tr-TR" altLang="ar-SY" sz="2800" dirty="0">
                <a:solidFill>
                  <a:srgbClr val="00B050"/>
                </a:solidFill>
              </a:rPr>
              <a:t>karıştırma süresini uzatır </a:t>
            </a:r>
            <a:r>
              <a:rPr lang="tr-TR" altLang="ar-SY" sz="2800" dirty="0">
                <a:solidFill>
                  <a:schemeClr val="tx1"/>
                </a:solidFill>
              </a:rPr>
              <a:t>ve </a:t>
            </a:r>
            <a:r>
              <a:rPr lang="tr-TR" altLang="ar-SY" sz="2800" dirty="0">
                <a:solidFill>
                  <a:srgbClr val="C00000"/>
                </a:solidFill>
              </a:rPr>
              <a:t>enerji giderlerini artırır</a:t>
            </a:r>
            <a:r>
              <a:rPr lang="tr-TR" altLang="ar-SY" sz="2800" dirty="0">
                <a:solidFill>
                  <a:schemeClr val="tx1"/>
                </a:solidFill>
              </a:rPr>
              <a:t>. </a:t>
            </a:r>
          </a:p>
          <a:p>
            <a:pPr marL="457200" indent="-457200" algn="l" rtl="0">
              <a:spcBef>
                <a:spcPts val="0"/>
              </a:spcBef>
              <a:spcAft>
                <a:spcPts val="600"/>
              </a:spcAft>
              <a:buFont typeface="Arial" panose="020B0604020202020204" pitchFamily="34" charset="0"/>
              <a:buChar char="•"/>
            </a:pPr>
            <a:r>
              <a:rPr lang="tr-TR" altLang="ar-SY" sz="2800" dirty="0">
                <a:solidFill>
                  <a:schemeClr val="tx1"/>
                </a:solidFill>
              </a:rPr>
              <a:t>Bu nedenlerle karıştırma işleminin mümkün olduğunca sıvı fazlar arasında yapılması istenir. </a:t>
            </a:r>
          </a:p>
          <a:p>
            <a:pPr marL="457200" indent="-457200" algn="l" rtl="0">
              <a:spcBef>
                <a:spcPts val="0"/>
              </a:spcBef>
              <a:spcAft>
                <a:spcPts val="600"/>
              </a:spcAft>
              <a:buFont typeface="Arial" panose="020B0604020202020204" pitchFamily="34" charset="0"/>
              <a:buChar char="•"/>
            </a:pPr>
            <a:r>
              <a:rPr lang="tr-TR" altLang="ar-SY" sz="2800" dirty="0">
                <a:solidFill>
                  <a:schemeClr val="tx1"/>
                </a:solidFill>
              </a:rPr>
              <a:t>Mümkünse katı veya gaz fazı </a:t>
            </a:r>
            <a:r>
              <a:rPr lang="tr-TR" altLang="ar-SY" sz="2800" dirty="0">
                <a:solidFill>
                  <a:srgbClr val="0070C0"/>
                </a:solidFill>
              </a:rPr>
              <a:t>sıvı faza dönüştürülür</a:t>
            </a:r>
            <a:r>
              <a:rPr lang="tr-TR" altLang="ar-SY" sz="2800" dirty="0">
                <a:solidFill>
                  <a:schemeClr val="tx1"/>
                </a:solidFill>
              </a:rPr>
              <a:t>.</a:t>
            </a:r>
          </a:p>
        </p:txBody>
      </p:sp>
    </p:spTree>
    <p:extLst>
      <p:ext uri="{BB962C8B-B14F-4D97-AF65-F5344CB8AC3E}">
        <p14:creationId xmlns:p14="http://schemas.microsoft.com/office/powerpoint/2010/main" val="326690105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normAutofit/>
          </a:bodyPr>
          <a:lstStyle/>
          <a:p>
            <a:pPr rtl="0"/>
            <a:r>
              <a:rPr lang="tr-TR" altLang="ar-SY" b="1" dirty="0">
                <a:solidFill>
                  <a:srgbClr val="99FFCC"/>
                </a:solidFill>
              </a:rPr>
              <a:t>KARIŞTIRMAYA ETKİ EDEN FAKTÖRLER</a:t>
            </a:r>
            <a:br>
              <a:rPr lang="tr-TR" altLang="ar-SY" b="1" dirty="0">
                <a:solidFill>
                  <a:srgbClr val="99FFCC"/>
                </a:solidFill>
              </a:rPr>
            </a:br>
            <a:r>
              <a:rPr lang="tr-TR" altLang="ar-SY" dirty="0">
                <a:solidFill>
                  <a:srgbClr val="FFFF00"/>
                </a:solidFill>
              </a:rPr>
              <a:t>Devir Sayısı </a:t>
            </a:r>
            <a:endParaRPr lang="en-US" dirty="0">
              <a:solidFill>
                <a:srgbClr val="FFFF00"/>
              </a:solidFill>
            </a:endParaRPr>
          </a:p>
        </p:txBody>
      </p:sp>
      <p:sp>
        <p:nvSpPr>
          <p:cNvPr id="3" name="Content Placeholder 2"/>
          <p:cNvSpPr>
            <a:spLocks noGrp="1"/>
          </p:cNvSpPr>
          <p:nvPr>
            <p:ph idx="1"/>
          </p:nvPr>
        </p:nvSpPr>
        <p:spPr>
          <a:xfrm>
            <a:off x="838201" y="1300766"/>
            <a:ext cx="10515600" cy="5267459"/>
          </a:xfrm>
        </p:spPr>
        <p:txBody>
          <a:bodyPr>
            <a:normAutofit lnSpcReduction="10000"/>
          </a:bodyPr>
          <a:lstStyle/>
          <a:p>
            <a:pPr marL="457200" indent="-457200" algn="l" rtl="0">
              <a:lnSpc>
                <a:spcPct val="160000"/>
              </a:lnSpc>
              <a:spcBef>
                <a:spcPts val="0"/>
              </a:spcBef>
              <a:spcAft>
                <a:spcPts val="0"/>
              </a:spcAft>
              <a:buFont typeface="Arial" panose="020B0604020202020204" pitchFamily="34" charset="0"/>
              <a:buChar char="•"/>
            </a:pPr>
            <a:r>
              <a:rPr lang="tr-TR" altLang="ar-SY" sz="2800" dirty="0">
                <a:solidFill>
                  <a:schemeClr val="tx1"/>
                </a:solidFill>
              </a:rPr>
              <a:t>Karıştırıcı elemanın birim zamanda (1 dk. ) kendi ekseni etrafındaki dönüş sayısına </a:t>
            </a:r>
            <a:r>
              <a:rPr lang="tr-TR" altLang="ar-SY" sz="2800" dirty="0">
                <a:solidFill>
                  <a:srgbClr val="0070C0"/>
                </a:solidFill>
              </a:rPr>
              <a:t>devir sayısı </a:t>
            </a:r>
            <a:r>
              <a:rPr lang="tr-TR" altLang="ar-SY" sz="2800" dirty="0">
                <a:solidFill>
                  <a:schemeClr val="tx1"/>
                </a:solidFill>
              </a:rPr>
              <a:t>denir.</a:t>
            </a:r>
          </a:p>
          <a:p>
            <a:pPr marL="457200" indent="-457200" algn="l" rtl="0">
              <a:lnSpc>
                <a:spcPct val="160000"/>
              </a:lnSpc>
              <a:spcBef>
                <a:spcPts val="0"/>
              </a:spcBef>
              <a:spcAft>
                <a:spcPts val="0"/>
              </a:spcAft>
              <a:buFont typeface="Arial" panose="020B0604020202020204" pitchFamily="34" charset="0"/>
              <a:buChar char="•"/>
            </a:pPr>
            <a:r>
              <a:rPr lang="tr-TR" sz="2800" dirty="0">
                <a:solidFill>
                  <a:schemeClr val="tx1"/>
                </a:solidFill>
              </a:rPr>
              <a:t>Karıştırmanın istenilen şekilde gerçekleştirilebilmesi için </a:t>
            </a:r>
            <a:r>
              <a:rPr lang="tr-TR" sz="2800" dirty="0">
                <a:solidFill>
                  <a:srgbClr val="00B050"/>
                </a:solidFill>
              </a:rPr>
              <a:t>karıştırma elemanının belirli bir devirde dönmesi </a:t>
            </a:r>
            <a:r>
              <a:rPr lang="tr-TR" sz="2800" dirty="0">
                <a:solidFill>
                  <a:schemeClr val="tx1"/>
                </a:solidFill>
              </a:rPr>
              <a:t>gerekir. </a:t>
            </a:r>
          </a:p>
          <a:p>
            <a:pPr marL="457200" indent="-457200" algn="l" rtl="0">
              <a:lnSpc>
                <a:spcPct val="160000"/>
              </a:lnSpc>
              <a:spcBef>
                <a:spcPts val="0"/>
              </a:spcBef>
              <a:spcAft>
                <a:spcPts val="0"/>
              </a:spcAft>
              <a:buFont typeface="Arial" panose="020B0604020202020204" pitchFamily="34" charset="0"/>
              <a:buChar char="•"/>
            </a:pPr>
            <a:r>
              <a:rPr lang="tr-TR" altLang="ar-SY" sz="2800" dirty="0">
                <a:solidFill>
                  <a:schemeClr val="tx1"/>
                </a:solidFill>
              </a:rPr>
              <a:t>Cihazın işletme talimatında belirtilen bu devir sayısı, reaktörün </a:t>
            </a:r>
            <a:r>
              <a:rPr lang="tr-TR" altLang="ar-SY" sz="2800" dirty="0">
                <a:solidFill>
                  <a:srgbClr val="0070C0"/>
                </a:solidFill>
              </a:rPr>
              <a:t>büyüklüğüne</a:t>
            </a:r>
            <a:r>
              <a:rPr lang="tr-TR" altLang="ar-SY" sz="2800" dirty="0">
                <a:solidFill>
                  <a:schemeClr val="tx1"/>
                </a:solidFill>
              </a:rPr>
              <a:t>, </a:t>
            </a:r>
            <a:r>
              <a:rPr lang="tr-TR" altLang="ar-SY" sz="2800" dirty="0">
                <a:solidFill>
                  <a:srgbClr val="FF0000"/>
                </a:solidFill>
              </a:rPr>
              <a:t>karıştırıcı elemanın boyutuna</a:t>
            </a:r>
            <a:r>
              <a:rPr lang="tr-TR" altLang="ar-SY" sz="2800" dirty="0">
                <a:solidFill>
                  <a:schemeClr val="tx1"/>
                </a:solidFill>
              </a:rPr>
              <a:t>, </a:t>
            </a:r>
            <a:r>
              <a:rPr lang="tr-TR" altLang="ar-SY" sz="2800" dirty="0">
                <a:solidFill>
                  <a:srgbClr val="7030A0"/>
                </a:solidFill>
              </a:rPr>
              <a:t>karıştırılan malzemelerin viskozitesine</a:t>
            </a:r>
            <a:r>
              <a:rPr lang="tr-TR" altLang="ar-SY" sz="2800" dirty="0">
                <a:solidFill>
                  <a:schemeClr val="tx1"/>
                </a:solidFill>
              </a:rPr>
              <a:t>, malzemelerin katı, sıvı veya gaz oluşlarına göre belirlenir.</a:t>
            </a:r>
          </a:p>
        </p:txBody>
      </p:sp>
    </p:spTree>
    <p:extLst>
      <p:ext uri="{BB962C8B-B14F-4D97-AF65-F5344CB8AC3E}">
        <p14:creationId xmlns:p14="http://schemas.microsoft.com/office/powerpoint/2010/main" val="7328278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normAutofit/>
          </a:bodyPr>
          <a:lstStyle/>
          <a:p>
            <a:pPr rtl="0"/>
            <a:r>
              <a:rPr lang="tr-TR" altLang="ar-SY" b="1" dirty="0">
                <a:solidFill>
                  <a:srgbClr val="99FFCC"/>
                </a:solidFill>
              </a:rPr>
              <a:t>KARIŞTIRMAYA ETKİ EDEN FAKTÖRLER</a:t>
            </a:r>
            <a:br>
              <a:rPr lang="tr-TR" altLang="ar-SY" b="1" dirty="0">
                <a:solidFill>
                  <a:srgbClr val="99FFCC"/>
                </a:solidFill>
              </a:rPr>
            </a:br>
            <a:r>
              <a:rPr lang="tr-TR" altLang="ar-SY" dirty="0">
                <a:solidFill>
                  <a:srgbClr val="FFFF00"/>
                </a:solidFill>
              </a:rPr>
              <a:t>Devir Sayısı </a:t>
            </a:r>
            <a:endParaRPr lang="en-US" dirty="0">
              <a:solidFill>
                <a:srgbClr val="FFFF00"/>
              </a:solidFill>
            </a:endParaRPr>
          </a:p>
        </p:txBody>
      </p:sp>
      <p:sp>
        <p:nvSpPr>
          <p:cNvPr id="3" name="Content Placeholder 2"/>
          <p:cNvSpPr>
            <a:spLocks noGrp="1"/>
          </p:cNvSpPr>
          <p:nvPr>
            <p:ph idx="1"/>
          </p:nvPr>
        </p:nvSpPr>
        <p:spPr>
          <a:xfrm>
            <a:off x="838201" y="1300766"/>
            <a:ext cx="10515600" cy="5267459"/>
          </a:xfrm>
        </p:spPr>
        <p:txBody>
          <a:bodyPr>
            <a:normAutofit/>
          </a:bodyPr>
          <a:lstStyle/>
          <a:p>
            <a:pPr marL="457200" indent="-457200" algn="l" rtl="0">
              <a:spcBef>
                <a:spcPts val="0"/>
              </a:spcBef>
              <a:spcAft>
                <a:spcPts val="0"/>
              </a:spcAft>
              <a:buFont typeface="Arial" panose="020B0604020202020204" pitchFamily="34" charset="0"/>
              <a:buChar char="•"/>
            </a:pPr>
            <a:r>
              <a:rPr lang="tr-TR" altLang="ar-SY" sz="2600" dirty="0">
                <a:solidFill>
                  <a:schemeClr val="tx1"/>
                </a:solidFill>
              </a:rPr>
              <a:t>Belirtilenden daha </a:t>
            </a:r>
            <a:r>
              <a:rPr lang="tr-TR" altLang="ar-SY" sz="2600" dirty="0">
                <a:solidFill>
                  <a:srgbClr val="FF0000"/>
                </a:solidFill>
              </a:rPr>
              <a:t>düşük devir sayısında</a:t>
            </a:r>
            <a:r>
              <a:rPr lang="tr-TR" altLang="ar-SY" sz="2600" dirty="0">
                <a:solidFill>
                  <a:schemeClr val="tx1"/>
                </a:solidFill>
              </a:rPr>
              <a:t> istenilen karışım elde edilemez ya da </a:t>
            </a:r>
            <a:r>
              <a:rPr lang="tr-TR" altLang="ar-SY" sz="2600" dirty="0">
                <a:solidFill>
                  <a:srgbClr val="0070C0"/>
                </a:solidFill>
              </a:rPr>
              <a:t>karıştırma işlemi çok uzun zaman </a:t>
            </a:r>
            <a:r>
              <a:rPr lang="tr-TR" altLang="ar-SY" sz="2600" dirty="0">
                <a:solidFill>
                  <a:schemeClr val="tx1"/>
                </a:solidFill>
              </a:rPr>
              <a:t>alır.</a:t>
            </a:r>
          </a:p>
          <a:p>
            <a:pPr marL="457200" indent="-457200" algn="l" rtl="0">
              <a:spcBef>
                <a:spcPts val="0"/>
              </a:spcBef>
              <a:spcAft>
                <a:spcPts val="0"/>
              </a:spcAft>
              <a:buFont typeface="Arial" panose="020B0604020202020204" pitchFamily="34" charset="0"/>
              <a:buChar char="•"/>
            </a:pPr>
            <a:r>
              <a:rPr lang="tr-TR" altLang="ar-SY" sz="2600" dirty="0">
                <a:solidFill>
                  <a:schemeClr val="tx1"/>
                </a:solidFill>
              </a:rPr>
              <a:t>Gereğinden </a:t>
            </a:r>
            <a:r>
              <a:rPr lang="tr-TR" altLang="ar-SY" sz="2600" dirty="0">
                <a:solidFill>
                  <a:srgbClr val="00B050"/>
                </a:solidFill>
              </a:rPr>
              <a:t>yüksek devir sayısı </a:t>
            </a:r>
            <a:r>
              <a:rPr lang="tr-TR" altLang="ar-SY" sz="2600" dirty="0">
                <a:solidFill>
                  <a:schemeClr val="tx1"/>
                </a:solidFill>
              </a:rPr>
              <a:t>ise ürünün reaktör </a:t>
            </a:r>
            <a:r>
              <a:rPr lang="tr-TR" altLang="ar-SY" sz="2600" dirty="0">
                <a:solidFill>
                  <a:srgbClr val="FF0000"/>
                </a:solidFill>
              </a:rPr>
              <a:t>dışına savrulmasına</a:t>
            </a:r>
            <a:r>
              <a:rPr lang="tr-TR" altLang="ar-SY" sz="2600" dirty="0">
                <a:solidFill>
                  <a:schemeClr val="tx1"/>
                </a:solidFill>
              </a:rPr>
              <a:t> veya </a:t>
            </a:r>
            <a:r>
              <a:rPr lang="tr-TR" altLang="ar-SY" sz="2600" dirty="0">
                <a:solidFill>
                  <a:srgbClr val="0070C0"/>
                </a:solidFill>
              </a:rPr>
              <a:t>taşmasına</a:t>
            </a:r>
            <a:r>
              <a:rPr lang="tr-TR" altLang="ar-SY" sz="2600" dirty="0">
                <a:solidFill>
                  <a:schemeClr val="tx1"/>
                </a:solidFill>
              </a:rPr>
              <a:t> neden olur</a:t>
            </a:r>
          </a:p>
        </p:txBody>
      </p:sp>
    </p:spTree>
    <p:extLst>
      <p:ext uri="{BB962C8B-B14F-4D97-AF65-F5344CB8AC3E}">
        <p14:creationId xmlns:p14="http://schemas.microsoft.com/office/powerpoint/2010/main" val="95746496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b="1" dirty="0">
                <a:solidFill>
                  <a:srgbClr val="FFFF00"/>
                </a:solidFill>
              </a:rPr>
              <a:t>Tanklarda Akım Tipleri</a:t>
            </a:r>
            <a:endParaRPr lang="en-US" b="1" dirty="0"/>
          </a:p>
        </p:txBody>
      </p:sp>
      <p:sp>
        <p:nvSpPr>
          <p:cNvPr id="3" name="Content Placeholder 2"/>
          <p:cNvSpPr>
            <a:spLocks noGrp="1"/>
          </p:cNvSpPr>
          <p:nvPr>
            <p:ph idx="1"/>
          </p:nvPr>
        </p:nvSpPr>
        <p:spPr>
          <a:xfrm>
            <a:off x="838202" y="1300766"/>
            <a:ext cx="5591580" cy="5267459"/>
          </a:xfrm>
        </p:spPr>
        <p:txBody>
          <a:bodyPr>
            <a:normAutofit/>
          </a:bodyPr>
          <a:lstStyle/>
          <a:p>
            <a:pPr algn="l" rtl="0"/>
            <a:endParaRPr lang="tr-TR" altLang="ar-SY" sz="2600" dirty="0"/>
          </a:p>
          <a:p>
            <a:pPr algn="l" rtl="0"/>
            <a:endParaRPr lang="tr-TR" altLang="ar-SY" sz="2600" dirty="0"/>
          </a:p>
          <a:p>
            <a:pPr algn="l" rtl="0"/>
            <a:endParaRPr lang="tr-TR" altLang="ar-SY" sz="2600" dirty="0"/>
          </a:p>
          <a:p>
            <a:pPr algn="l" rtl="0"/>
            <a:endParaRPr lang="tr-TR" altLang="ar-SY" sz="2600" dirty="0"/>
          </a:p>
          <a:p>
            <a:pPr algn="l" rtl="0"/>
            <a:endParaRPr lang="tr-TR" altLang="ar-SY" sz="2600" dirty="0"/>
          </a:p>
          <a:p>
            <a:pPr algn="l" rtl="0"/>
            <a:endParaRPr lang="tr-TR" altLang="ar-SY" sz="2600" dirty="0"/>
          </a:p>
        </p:txBody>
      </p:sp>
      <p:pic>
        <p:nvPicPr>
          <p:cNvPr id="4" name="Picture 3"/>
          <p:cNvPicPr>
            <a:picLocks noChangeAspect="1"/>
          </p:cNvPicPr>
          <p:nvPr/>
        </p:nvPicPr>
        <p:blipFill>
          <a:blip r:embed="rId2"/>
          <a:stretch>
            <a:fillRect/>
          </a:stretch>
        </p:blipFill>
        <p:spPr>
          <a:xfrm>
            <a:off x="1505762" y="1300766"/>
            <a:ext cx="3857625" cy="2597468"/>
          </a:xfrm>
          <a:prstGeom prst="rect">
            <a:avLst/>
          </a:prstGeom>
        </p:spPr>
      </p:pic>
      <p:pic>
        <p:nvPicPr>
          <p:cNvPr id="6" name="Picture 5"/>
          <p:cNvPicPr>
            <a:picLocks noChangeAspect="1"/>
          </p:cNvPicPr>
          <p:nvPr/>
        </p:nvPicPr>
        <p:blipFill>
          <a:blip r:embed="rId3"/>
          <a:stretch>
            <a:fillRect/>
          </a:stretch>
        </p:blipFill>
        <p:spPr>
          <a:xfrm>
            <a:off x="6962979" y="3410844"/>
            <a:ext cx="3857625" cy="2580323"/>
          </a:xfrm>
          <a:prstGeom prst="rect">
            <a:avLst/>
          </a:prstGeom>
        </p:spPr>
      </p:pic>
      <p:sp>
        <p:nvSpPr>
          <p:cNvPr id="5" name="Rectangle 4"/>
          <p:cNvSpPr/>
          <p:nvPr/>
        </p:nvSpPr>
        <p:spPr>
          <a:xfrm>
            <a:off x="984595" y="4195401"/>
            <a:ext cx="5357813" cy="1815882"/>
          </a:xfrm>
          <a:prstGeom prst="rect">
            <a:avLst/>
          </a:prstGeom>
        </p:spPr>
        <p:txBody>
          <a:bodyPr wrap="square">
            <a:spAutoFit/>
          </a:bodyPr>
          <a:lstStyle/>
          <a:p>
            <a:r>
              <a:rPr lang="en-US" sz="1400" b="1" dirty="0">
                <a:solidFill>
                  <a:srgbClr val="2B3590"/>
                </a:solidFill>
              </a:rPr>
              <a:t>AXIAL FLOW PATTERNS</a:t>
            </a:r>
            <a:endParaRPr lang="en-US" sz="1400" dirty="0"/>
          </a:p>
          <a:p>
            <a:r>
              <a:rPr lang="en-US" sz="1400" dirty="0"/>
              <a:t>Axial flow impellers have an up and down flow pattern, ideal for applications where solids suspension or stratification is a challenge. The flow pattern produced by typical axial flow impeller produces an excellent top to bottom motion when the agitator is center mounted, and the vessel is fully baffled (see Fig 1B). If the baffles are removed, the fluid in the vessel will swirl and vortex (Fig 1A), resulting in a rather poor mix. </a:t>
            </a:r>
          </a:p>
        </p:txBody>
      </p:sp>
      <p:sp>
        <p:nvSpPr>
          <p:cNvPr id="7" name="Rectangle 6"/>
          <p:cNvSpPr/>
          <p:nvPr/>
        </p:nvSpPr>
        <p:spPr>
          <a:xfrm>
            <a:off x="6429780" y="1303006"/>
            <a:ext cx="5650602" cy="1754326"/>
          </a:xfrm>
          <a:prstGeom prst="rect">
            <a:avLst/>
          </a:prstGeom>
        </p:spPr>
        <p:txBody>
          <a:bodyPr wrap="square">
            <a:spAutoFit/>
          </a:bodyPr>
          <a:lstStyle/>
          <a:p>
            <a:r>
              <a:rPr lang="en-US" b="1" dirty="0">
                <a:solidFill>
                  <a:srgbClr val="2B3590"/>
                </a:solidFill>
              </a:rPr>
              <a:t>RADIAL FLOW PATTERNS</a:t>
            </a:r>
            <a:endParaRPr lang="en-US" dirty="0"/>
          </a:p>
          <a:p>
            <a:r>
              <a:rPr lang="en-US" dirty="0"/>
              <a:t>Radial flow impellers generate a side to side flow pattern. Like the axial flow impellers, adding baffles reduces the swirling and </a:t>
            </a:r>
            <a:r>
              <a:rPr lang="en-US" dirty="0" err="1"/>
              <a:t>vortexing</a:t>
            </a:r>
            <a:r>
              <a:rPr lang="en-US" dirty="0"/>
              <a:t> motion in the vessel (Fig 2B), therefore increasing the level of agitation inside. </a:t>
            </a:r>
          </a:p>
        </p:txBody>
      </p:sp>
      <p:sp>
        <p:nvSpPr>
          <p:cNvPr id="8" name="Rectangle 7"/>
          <p:cNvSpPr/>
          <p:nvPr/>
        </p:nvSpPr>
        <p:spPr>
          <a:xfrm>
            <a:off x="838201" y="6305479"/>
            <a:ext cx="7958069" cy="369332"/>
          </a:xfrm>
          <a:prstGeom prst="rect">
            <a:avLst/>
          </a:prstGeom>
        </p:spPr>
        <p:txBody>
          <a:bodyPr wrap="square">
            <a:spAutoFit/>
          </a:bodyPr>
          <a:lstStyle/>
          <a:p>
            <a:r>
              <a:rPr lang="tr-TR" altLang="ar-SY" dirty="0"/>
              <a:t>http://blog.craneengineering.net/introduction-mixer-impellers-flow-patterns</a:t>
            </a:r>
          </a:p>
        </p:txBody>
      </p:sp>
    </p:spTree>
    <p:extLst>
      <p:ext uri="{BB962C8B-B14F-4D97-AF65-F5344CB8AC3E}">
        <p14:creationId xmlns:p14="http://schemas.microsoft.com/office/powerpoint/2010/main" val="163619712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altLang="ar-SY" i="1" dirty="0"/>
              <a:t>Dolaşım (sirkülasyon) Hızı</a:t>
            </a:r>
            <a:endParaRPr lang="en-US" b="1" dirty="0"/>
          </a:p>
        </p:txBody>
      </p:sp>
      <p:sp>
        <p:nvSpPr>
          <p:cNvPr id="3" name="Content Placeholder 2"/>
          <p:cNvSpPr>
            <a:spLocks noGrp="1"/>
          </p:cNvSpPr>
          <p:nvPr>
            <p:ph idx="1"/>
          </p:nvPr>
        </p:nvSpPr>
        <p:spPr>
          <a:xfrm>
            <a:off x="838201" y="1300766"/>
            <a:ext cx="10515600" cy="5267459"/>
          </a:xfrm>
        </p:spPr>
        <p:txBody>
          <a:bodyPr>
            <a:normAutofit/>
          </a:bodyPr>
          <a:lstStyle/>
          <a:p>
            <a:pPr algn="l" rtl="0">
              <a:lnSpc>
                <a:spcPct val="170000"/>
              </a:lnSpc>
            </a:pPr>
            <a:endParaRPr lang="tr-TR" sz="2800" dirty="0"/>
          </a:p>
        </p:txBody>
      </p:sp>
      <p:pic>
        <p:nvPicPr>
          <p:cNvPr id="1026" name="Picture 2" descr="http://www.cheresources.com/invision/index.php?app=downloads&amp;module=display&amp;section=screenshot&amp;full=1&amp;id=116&amp;record=33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6797" y="289776"/>
            <a:ext cx="8944639" cy="6278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62400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b="1" dirty="0"/>
              <a:t>Karıştırıcının özellikleri üzerine etkili olan faktörler </a:t>
            </a:r>
            <a:endParaRPr lang="en-US" b="1" dirty="0"/>
          </a:p>
        </p:txBody>
      </p:sp>
      <p:sp>
        <p:nvSpPr>
          <p:cNvPr id="3" name="Content Placeholder 2"/>
          <p:cNvSpPr>
            <a:spLocks noGrp="1"/>
          </p:cNvSpPr>
          <p:nvPr>
            <p:ph idx="1"/>
          </p:nvPr>
        </p:nvSpPr>
        <p:spPr>
          <a:xfrm>
            <a:off x="838201" y="1300766"/>
            <a:ext cx="10302024" cy="4876197"/>
          </a:xfrm>
        </p:spPr>
        <p:txBody>
          <a:bodyPr>
            <a:normAutofit/>
          </a:bodyPr>
          <a:lstStyle/>
          <a:p>
            <a:pPr algn="l" rtl="0"/>
            <a:endParaRPr lang="tr-TR" sz="2400" dirty="0">
              <a:solidFill>
                <a:schemeClr val="tx1"/>
              </a:solidFill>
            </a:endParaRPr>
          </a:p>
        </p:txBody>
      </p:sp>
      <p:pic>
        <p:nvPicPr>
          <p:cNvPr id="5" name="Picture 4"/>
          <p:cNvPicPr>
            <a:picLocks noChangeAspect="1"/>
          </p:cNvPicPr>
          <p:nvPr/>
        </p:nvPicPr>
        <p:blipFill>
          <a:blip r:embed="rId2"/>
          <a:stretch>
            <a:fillRect/>
          </a:stretch>
        </p:blipFill>
        <p:spPr>
          <a:xfrm>
            <a:off x="133306" y="2601532"/>
            <a:ext cx="5238750" cy="3981450"/>
          </a:xfrm>
          <a:prstGeom prst="rect">
            <a:avLst/>
          </a:prstGeom>
        </p:spPr>
      </p:pic>
      <p:pic>
        <p:nvPicPr>
          <p:cNvPr id="6" name="Picture 5"/>
          <p:cNvPicPr>
            <a:picLocks noChangeAspect="1"/>
          </p:cNvPicPr>
          <p:nvPr/>
        </p:nvPicPr>
        <p:blipFill>
          <a:blip r:embed="rId3"/>
          <a:stretch>
            <a:fillRect/>
          </a:stretch>
        </p:blipFill>
        <p:spPr>
          <a:xfrm>
            <a:off x="5372056" y="2601532"/>
            <a:ext cx="2762250" cy="3981450"/>
          </a:xfrm>
          <a:prstGeom prst="rect">
            <a:avLst/>
          </a:prstGeom>
        </p:spPr>
      </p:pic>
      <p:pic>
        <p:nvPicPr>
          <p:cNvPr id="11" name="Picture 10"/>
          <p:cNvPicPr>
            <a:picLocks noChangeAspect="1"/>
          </p:cNvPicPr>
          <p:nvPr/>
        </p:nvPicPr>
        <p:blipFill>
          <a:blip r:embed="rId4"/>
          <a:stretch>
            <a:fillRect/>
          </a:stretch>
        </p:blipFill>
        <p:spPr>
          <a:xfrm>
            <a:off x="8134306" y="2601532"/>
            <a:ext cx="3954179" cy="3981450"/>
          </a:xfrm>
          <a:prstGeom prst="rect">
            <a:avLst/>
          </a:prstGeom>
        </p:spPr>
      </p:pic>
    </p:spTree>
    <p:extLst>
      <p:ext uri="{BB962C8B-B14F-4D97-AF65-F5344CB8AC3E}">
        <p14:creationId xmlns:p14="http://schemas.microsoft.com/office/powerpoint/2010/main" val="19432814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altLang="ar-SY" i="1" dirty="0"/>
              <a:t>Karıştırıcılı Tanklarda Akım Tipleri</a:t>
            </a:r>
            <a:r>
              <a:rPr lang="tr-TR" altLang="ar-SY" dirty="0"/>
              <a:t> </a:t>
            </a:r>
            <a:endParaRPr lang="en-US" b="1" dirty="0"/>
          </a:p>
        </p:txBody>
      </p:sp>
      <p:sp>
        <p:nvSpPr>
          <p:cNvPr id="3" name="Content Placeholder 2"/>
          <p:cNvSpPr>
            <a:spLocks noGrp="1"/>
          </p:cNvSpPr>
          <p:nvPr>
            <p:ph idx="1"/>
          </p:nvPr>
        </p:nvSpPr>
        <p:spPr>
          <a:xfrm>
            <a:off x="838201" y="1300766"/>
            <a:ext cx="10515600" cy="5267459"/>
          </a:xfrm>
        </p:spPr>
        <p:txBody>
          <a:bodyPr>
            <a:normAutofit/>
          </a:bodyPr>
          <a:lstStyle/>
          <a:p>
            <a:pPr marL="457200" indent="-457200" algn="l" rtl="0">
              <a:spcBef>
                <a:spcPts val="0"/>
              </a:spcBef>
              <a:spcAft>
                <a:spcPts val="600"/>
              </a:spcAft>
              <a:buFont typeface="Arial" panose="020B0604020202020204" pitchFamily="34" charset="0"/>
              <a:buChar char="•"/>
            </a:pPr>
            <a:r>
              <a:rPr lang="tr-TR" altLang="ar-SY" sz="2800" dirty="0">
                <a:solidFill>
                  <a:schemeClr val="tx1"/>
                </a:solidFill>
                <a:latin typeface="ArialMT"/>
              </a:rPr>
              <a:t>Karıştırma işleminde girdap oluşması bu </a:t>
            </a:r>
            <a:r>
              <a:rPr lang="tr-TR" altLang="ar-SY" sz="2800" dirty="0">
                <a:solidFill>
                  <a:srgbClr val="0070C0"/>
                </a:solidFill>
                <a:latin typeface="ArialMT"/>
              </a:rPr>
              <a:t>ürün içine hava karışmasına</a:t>
            </a:r>
            <a:r>
              <a:rPr lang="tr-TR" altLang="ar-SY" sz="2800" dirty="0">
                <a:solidFill>
                  <a:schemeClr val="tx1"/>
                </a:solidFill>
                <a:latin typeface="ArialMT"/>
              </a:rPr>
              <a:t> neden olur.</a:t>
            </a:r>
          </a:p>
          <a:p>
            <a:pPr marL="457200" indent="-457200" algn="l" rtl="0">
              <a:spcBef>
                <a:spcPts val="0"/>
              </a:spcBef>
              <a:spcAft>
                <a:spcPts val="600"/>
              </a:spcAft>
              <a:buFont typeface="Arial" panose="020B0604020202020204" pitchFamily="34" charset="0"/>
              <a:buChar char="•"/>
            </a:pPr>
            <a:r>
              <a:rPr lang="tr-TR" altLang="ar-SY" sz="2800" dirty="0">
                <a:solidFill>
                  <a:schemeClr val="tx1"/>
                </a:solidFill>
                <a:latin typeface="ArialMT"/>
              </a:rPr>
              <a:t>Ayrıca </a:t>
            </a:r>
            <a:r>
              <a:rPr lang="tr-TR" altLang="ar-SY" sz="2800" dirty="0">
                <a:solidFill>
                  <a:srgbClr val="00B050"/>
                </a:solidFill>
                <a:latin typeface="ArialMT"/>
              </a:rPr>
              <a:t>özgül ağırlığı </a:t>
            </a:r>
            <a:r>
              <a:rPr lang="tr-TR" altLang="ar-SY" sz="2800" dirty="0">
                <a:solidFill>
                  <a:schemeClr val="tx1"/>
                </a:solidFill>
                <a:latin typeface="ArialMT"/>
              </a:rPr>
              <a:t>yüksek olan </a:t>
            </a:r>
            <a:r>
              <a:rPr lang="tr-TR" altLang="ar-SY" sz="2800" dirty="0">
                <a:solidFill>
                  <a:srgbClr val="C00000"/>
                </a:solidFill>
                <a:latin typeface="ArialMT"/>
              </a:rPr>
              <a:t>katı maddelerin </a:t>
            </a:r>
            <a:r>
              <a:rPr lang="tr-TR" altLang="ar-SY" sz="2800" dirty="0">
                <a:solidFill>
                  <a:srgbClr val="7030A0"/>
                </a:solidFill>
                <a:latin typeface="ArialMT"/>
              </a:rPr>
              <a:t>dipte birikmesine </a:t>
            </a:r>
            <a:r>
              <a:rPr lang="tr-TR" altLang="ar-SY" sz="2800" dirty="0">
                <a:solidFill>
                  <a:schemeClr val="tx1"/>
                </a:solidFill>
                <a:latin typeface="ArialMT"/>
              </a:rPr>
              <a:t>yol açar. </a:t>
            </a:r>
          </a:p>
        </p:txBody>
      </p:sp>
    </p:spTree>
    <p:extLst>
      <p:ext uri="{BB962C8B-B14F-4D97-AF65-F5344CB8AC3E}">
        <p14:creationId xmlns:p14="http://schemas.microsoft.com/office/powerpoint/2010/main" val="278115854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en-US" b="1" dirty="0" err="1"/>
              <a:t>Kaynaklar</a:t>
            </a:r>
            <a:endParaRPr lang="en-US" b="1" dirty="0"/>
          </a:p>
        </p:txBody>
      </p:sp>
      <p:sp>
        <p:nvSpPr>
          <p:cNvPr id="3" name="Content Placeholder 2"/>
          <p:cNvSpPr>
            <a:spLocks noGrp="1"/>
          </p:cNvSpPr>
          <p:nvPr>
            <p:ph idx="1"/>
          </p:nvPr>
        </p:nvSpPr>
        <p:spPr>
          <a:xfrm>
            <a:off x="838200" y="1300766"/>
            <a:ext cx="11155679" cy="5389594"/>
          </a:xfrm>
        </p:spPr>
        <p:txBody>
          <a:bodyPr>
            <a:normAutofit fontScale="70000" lnSpcReduction="20000"/>
          </a:bodyPr>
          <a:lstStyle/>
          <a:p>
            <a:pPr algn="l" rtl="0">
              <a:lnSpc>
                <a:spcPct val="120000"/>
              </a:lnSpc>
              <a:spcBef>
                <a:spcPts val="600"/>
              </a:spcBef>
              <a:spcAft>
                <a:spcPts val="0"/>
              </a:spcAft>
            </a:pPr>
            <a:r>
              <a:rPr lang="en-US" sz="2400" dirty="0">
                <a:solidFill>
                  <a:schemeClr val="tx1"/>
                </a:solidFill>
                <a:hlinkClick r:id="rId2" action="ppaction://hlinkfile"/>
              </a:rPr>
              <a:t>Food Process Engineering and Technology 2nd </a:t>
            </a:r>
            <a:r>
              <a:rPr lang="en-US" sz="2400" dirty="0" err="1">
                <a:solidFill>
                  <a:schemeClr val="tx1"/>
                </a:solidFill>
                <a:hlinkClick r:id="rId2" action="ppaction://hlinkfile"/>
              </a:rPr>
              <a:t>ed</a:t>
            </a:r>
            <a:endParaRPr lang="en-US" sz="2400" dirty="0">
              <a:solidFill>
                <a:schemeClr val="tx1"/>
              </a:solidFill>
            </a:endParaRPr>
          </a:p>
          <a:p>
            <a:pPr algn="l" rtl="0">
              <a:lnSpc>
                <a:spcPct val="120000"/>
              </a:lnSpc>
              <a:spcBef>
                <a:spcPts val="600"/>
              </a:spcBef>
              <a:spcAft>
                <a:spcPts val="0"/>
              </a:spcAft>
            </a:pPr>
            <a:r>
              <a:rPr lang="en-US" dirty="0"/>
              <a:t>CHAPTER 7 Mixing........................................................................... 193</a:t>
            </a:r>
          </a:p>
          <a:p>
            <a:pPr algn="l" rtl="0">
              <a:lnSpc>
                <a:spcPct val="120000"/>
              </a:lnSpc>
              <a:spcBef>
                <a:spcPts val="600"/>
              </a:spcBef>
              <a:spcAft>
                <a:spcPts val="0"/>
              </a:spcAft>
            </a:pPr>
            <a:r>
              <a:rPr lang="en-US" dirty="0"/>
              <a:t>7.1 Introduction ..............................................................................193</a:t>
            </a:r>
          </a:p>
          <a:p>
            <a:pPr algn="l" rtl="0">
              <a:lnSpc>
                <a:spcPct val="120000"/>
              </a:lnSpc>
              <a:spcBef>
                <a:spcPts val="600"/>
              </a:spcBef>
              <a:spcAft>
                <a:spcPts val="0"/>
              </a:spcAft>
            </a:pPr>
            <a:r>
              <a:rPr lang="en-US" dirty="0"/>
              <a:t>7.2 Mixing of fluids (blending) .....................................................193</a:t>
            </a:r>
          </a:p>
          <a:p>
            <a:pPr algn="l" rtl="0">
              <a:lnSpc>
                <a:spcPct val="120000"/>
              </a:lnSpc>
              <a:spcBef>
                <a:spcPts val="600"/>
              </a:spcBef>
              <a:spcAft>
                <a:spcPts val="0"/>
              </a:spcAft>
            </a:pPr>
            <a:r>
              <a:rPr lang="en-US" dirty="0"/>
              <a:t>	7.2.1 Types of blenders.........................................................193</a:t>
            </a:r>
          </a:p>
          <a:p>
            <a:pPr algn="l" rtl="0">
              <a:lnSpc>
                <a:spcPct val="120000"/>
              </a:lnSpc>
              <a:spcBef>
                <a:spcPts val="600"/>
              </a:spcBef>
              <a:spcAft>
                <a:spcPts val="0"/>
              </a:spcAft>
            </a:pPr>
            <a:r>
              <a:rPr lang="en-US" dirty="0"/>
              <a:t>	7.2.2 Flow patterns in fluid mixing ......................................195</a:t>
            </a:r>
          </a:p>
          <a:p>
            <a:pPr algn="l" rtl="0">
              <a:lnSpc>
                <a:spcPct val="120000"/>
              </a:lnSpc>
              <a:spcBef>
                <a:spcPts val="600"/>
              </a:spcBef>
              <a:spcAft>
                <a:spcPts val="0"/>
              </a:spcAft>
            </a:pPr>
            <a:r>
              <a:rPr lang="en-US" dirty="0"/>
              <a:t>	7.2.3 Energy input in fluid mixing .......................................196</a:t>
            </a:r>
          </a:p>
          <a:p>
            <a:pPr algn="l" rtl="0">
              <a:lnSpc>
                <a:spcPct val="120000"/>
              </a:lnSpc>
              <a:spcBef>
                <a:spcPts val="600"/>
              </a:spcBef>
              <a:spcAft>
                <a:spcPts val="0"/>
              </a:spcAft>
            </a:pPr>
            <a:r>
              <a:rPr lang="en-US" dirty="0"/>
              <a:t>	7.2.4 Mixing time..................................................................200</a:t>
            </a:r>
          </a:p>
          <a:p>
            <a:pPr algn="l" rtl="0">
              <a:lnSpc>
                <a:spcPct val="120000"/>
              </a:lnSpc>
              <a:spcBef>
                <a:spcPts val="600"/>
              </a:spcBef>
              <a:spcAft>
                <a:spcPts val="0"/>
              </a:spcAft>
            </a:pPr>
            <a:r>
              <a:rPr lang="en-US" dirty="0"/>
              <a:t>7.3 Kneading ..................................................................................200</a:t>
            </a:r>
          </a:p>
          <a:p>
            <a:pPr algn="l" rtl="0">
              <a:lnSpc>
                <a:spcPct val="120000"/>
              </a:lnSpc>
              <a:spcBef>
                <a:spcPts val="600"/>
              </a:spcBef>
              <a:spcAft>
                <a:spcPts val="0"/>
              </a:spcAft>
            </a:pPr>
            <a:r>
              <a:rPr lang="en-US" dirty="0"/>
              <a:t>7.4 In-flow mixing .........................................................................203</a:t>
            </a:r>
          </a:p>
          <a:p>
            <a:pPr algn="l" rtl="0">
              <a:lnSpc>
                <a:spcPct val="120000"/>
              </a:lnSpc>
              <a:spcBef>
                <a:spcPts val="600"/>
              </a:spcBef>
              <a:spcAft>
                <a:spcPts val="0"/>
              </a:spcAft>
            </a:pPr>
            <a:r>
              <a:rPr lang="en-US" dirty="0"/>
              <a:t>7.5 Mixing of particulate solids .....................................................203</a:t>
            </a:r>
          </a:p>
          <a:p>
            <a:pPr algn="l" rtl="0">
              <a:lnSpc>
                <a:spcPct val="120000"/>
              </a:lnSpc>
              <a:spcBef>
                <a:spcPts val="600"/>
              </a:spcBef>
              <a:spcAft>
                <a:spcPts val="0"/>
              </a:spcAft>
            </a:pPr>
            <a:r>
              <a:rPr lang="en-US" dirty="0"/>
              <a:t>	7.5.1 Mixing and segregation ...............................................203</a:t>
            </a:r>
          </a:p>
          <a:p>
            <a:pPr algn="l" rtl="0">
              <a:spcBef>
                <a:spcPts val="600"/>
              </a:spcBef>
              <a:spcAft>
                <a:spcPts val="0"/>
              </a:spcAft>
            </a:pPr>
            <a:r>
              <a:rPr lang="en-US" dirty="0"/>
              <a:t>	7.5.2 Quality of mixing: the concept of “</a:t>
            </a:r>
            <a:r>
              <a:rPr lang="en-US" dirty="0" err="1"/>
              <a:t>mixedness</a:t>
            </a:r>
            <a:r>
              <a:rPr lang="en-US" dirty="0"/>
              <a:t>”..........204</a:t>
            </a:r>
          </a:p>
          <a:p>
            <a:pPr algn="l" rtl="0">
              <a:spcBef>
                <a:spcPts val="600"/>
              </a:spcBef>
              <a:spcAft>
                <a:spcPts val="0"/>
              </a:spcAft>
            </a:pPr>
            <a:r>
              <a:rPr lang="en-US" dirty="0"/>
              <a:t>	7.5.3 Equipment for mixing particulate solids .....................206</a:t>
            </a:r>
          </a:p>
          <a:p>
            <a:pPr algn="l" rtl="0">
              <a:spcBef>
                <a:spcPts val="600"/>
              </a:spcBef>
              <a:spcAft>
                <a:spcPts val="0"/>
              </a:spcAft>
            </a:pPr>
            <a:r>
              <a:rPr lang="en-US" dirty="0"/>
              <a:t>7.6 Homogenization .......................................................................208</a:t>
            </a:r>
          </a:p>
          <a:p>
            <a:pPr algn="l" rtl="0">
              <a:spcBef>
                <a:spcPts val="600"/>
              </a:spcBef>
              <a:spcAft>
                <a:spcPts val="0"/>
              </a:spcAft>
            </a:pPr>
            <a:r>
              <a:rPr lang="en-US" dirty="0"/>
              <a:t>	7.6.1 Basic principles ............................................................208</a:t>
            </a:r>
          </a:p>
          <a:p>
            <a:pPr algn="l" rtl="0">
              <a:spcBef>
                <a:spcPts val="600"/>
              </a:spcBef>
              <a:spcAft>
                <a:spcPts val="0"/>
              </a:spcAft>
            </a:pPr>
            <a:r>
              <a:rPr lang="en-US" dirty="0"/>
              <a:t>	7.6.2 Homogenizers...............................................................211</a:t>
            </a:r>
          </a:p>
          <a:p>
            <a:pPr algn="l" rtl="0">
              <a:spcBef>
                <a:spcPts val="600"/>
              </a:spcBef>
              <a:spcAft>
                <a:spcPts val="0"/>
              </a:spcAft>
            </a:pPr>
            <a:r>
              <a:rPr lang="en-US" dirty="0"/>
              <a:t>7.7 Foaming....................................................................................214</a:t>
            </a:r>
          </a:p>
          <a:p>
            <a:pPr algn="l" rtl="0">
              <a:spcBef>
                <a:spcPts val="600"/>
              </a:spcBef>
              <a:spcAft>
                <a:spcPts val="0"/>
              </a:spcAft>
            </a:pPr>
            <a:r>
              <a:rPr lang="en-US" dirty="0"/>
              <a:t>References..........................................................................................214</a:t>
            </a:r>
            <a:endParaRPr lang="en-US" sz="2400" dirty="0">
              <a:solidFill>
                <a:schemeClr val="tx1"/>
              </a:solidFill>
            </a:endParaRPr>
          </a:p>
        </p:txBody>
      </p:sp>
    </p:spTree>
    <p:extLst>
      <p:ext uri="{BB962C8B-B14F-4D97-AF65-F5344CB8AC3E}">
        <p14:creationId xmlns:p14="http://schemas.microsoft.com/office/powerpoint/2010/main" val="239564759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en-US" b="1" dirty="0" err="1"/>
              <a:t>Kaynaklar</a:t>
            </a:r>
            <a:endParaRPr lang="en-US" b="1" dirty="0"/>
          </a:p>
        </p:txBody>
      </p:sp>
      <p:sp>
        <p:nvSpPr>
          <p:cNvPr id="3" name="Content Placeholder 2"/>
          <p:cNvSpPr>
            <a:spLocks noGrp="1"/>
          </p:cNvSpPr>
          <p:nvPr>
            <p:ph idx="1"/>
          </p:nvPr>
        </p:nvSpPr>
        <p:spPr>
          <a:xfrm>
            <a:off x="838201" y="1300766"/>
            <a:ext cx="10302024" cy="4876197"/>
          </a:xfrm>
        </p:spPr>
        <p:txBody>
          <a:bodyPr>
            <a:normAutofit/>
          </a:bodyPr>
          <a:lstStyle/>
          <a:p>
            <a:pPr algn="l" rtl="0"/>
            <a:r>
              <a:rPr lang="en-US" sz="2400" dirty="0">
                <a:solidFill>
                  <a:schemeClr val="tx1"/>
                </a:solidFill>
                <a:hlinkClick r:id="rId2" action="ppaction://hlinkfile"/>
              </a:rPr>
              <a:t>Introduction to Food Process Engineering Second Edition</a:t>
            </a:r>
            <a:endParaRPr lang="en-US" sz="2400" dirty="0">
              <a:solidFill>
                <a:schemeClr val="tx1"/>
              </a:solidFill>
            </a:endParaRPr>
          </a:p>
          <a:p>
            <a:pPr algn="l" rtl="0"/>
            <a:endParaRPr lang="tr-TR" sz="2400" dirty="0">
              <a:solidFill>
                <a:schemeClr val="tx1"/>
              </a:solidFill>
            </a:endParaRPr>
          </a:p>
        </p:txBody>
      </p:sp>
    </p:spTree>
    <p:extLst>
      <p:ext uri="{BB962C8B-B14F-4D97-AF65-F5344CB8AC3E}">
        <p14:creationId xmlns:p14="http://schemas.microsoft.com/office/powerpoint/2010/main" val="17427472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altLang="ar-SY" i="1" dirty="0"/>
              <a:t>Karıştırıcılı Tanklarda Akım Tipleri</a:t>
            </a:r>
            <a:r>
              <a:rPr lang="tr-TR" altLang="ar-SY" dirty="0"/>
              <a:t> </a:t>
            </a:r>
            <a:endParaRPr lang="en-US" b="1" dirty="0"/>
          </a:p>
        </p:txBody>
      </p:sp>
      <p:sp>
        <p:nvSpPr>
          <p:cNvPr id="3" name="Content Placeholder 2"/>
          <p:cNvSpPr>
            <a:spLocks noGrp="1"/>
          </p:cNvSpPr>
          <p:nvPr>
            <p:ph idx="1"/>
          </p:nvPr>
        </p:nvSpPr>
        <p:spPr>
          <a:xfrm>
            <a:off x="838201" y="1300766"/>
            <a:ext cx="10515600" cy="5267459"/>
          </a:xfrm>
        </p:spPr>
        <p:txBody>
          <a:bodyPr>
            <a:normAutofit/>
          </a:bodyPr>
          <a:lstStyle/>
          <a:p>
            <a:pPr marL="457200" indent="-457200" algn="l" rtl="0">
              <a:spcBef>
                <a:spcPts val="0"/>
              </a:spcBef>
              <a:spcAft>
                <a:spcPts val="600"/>
              </a:spcAft>
              <a:buFont typeface="Arial" panose="020B0604020202020204" pitchFamily="34" charset="0"/>
              <a:buChar char="•"/>
            </a:pPr>
            <a:r>
              <a:rPr lang="tr-TR" altLang="ar-SY" sz="2800" dirty="0">
                <a:solidFill>
                  <a:srgbClr val="FFC000"/>
                </a:solidFill>
                <a:latin typeface="ArialMT"/>
              </a:rPr>
              <a:t>Meyve suyu </a:t>
            </a:r>
            <a:r>
              <a:rPr lang="tr-TR" altLang="ar-SY" sz="2800" dirty="0">
                <a:solidFill>
                  <a:schemeClr val="tx1"/>
                </a:solidFill>
                <a:latin typeface="ArialMT"/>
              </a:rPr>
              <a:t>ve </a:t>
            </a:r>
            <a:r>
              <a:rPr lang="tr-TR" altLang="ar-SY" sz="2800" dirty="0">
                <a:solidFill>
                  <a:schemeClr val="accent6">
                    <a:lumMod val="75000"/>
                  </a:schemeClr>
                </a:solidFill>
                <a:latin typeface="ArialMT"/>
              </a:rPr>
              <a:t>yağ</a:t>
            </a:r>
            <a:r>
              <a:rPr lang="tr-TR" altLang="ar-SY" sz="2800" dirty="0">
                <a:solidFill>
                  <a:schemeClr val="tx1"/>
                </a:solidFill>
                <a:latin typeface="ArialMT"/>
              </a:rPr>
              <a:t> sanayinde girdap istenmez.</a:t>
            </a:r>
          </a:p>
          <a:p>
            <a:pPr marL="457200" indent="-457200" algn="l" rtl="0">
              <a:spcBef>
                <a:spcPts val="0"/>
              </a:spcBef>
              <a:spcAft>
                <a:spcPts val="600"/>
              </a:spcAft>
              <a:buFont typeface="Arial" panose="020B0604020202020204" pitchFamily="34" charset="0"/>
              <a:buChar char="•"/>
            </a:pPr>
            <a:r>
              <a:rPr lang="tr-TR" altLang="ar-SY" sz="2800" dirty="0">
                <a:solidFill>
                  <a:srgbClr val="795531"/>
                </a:solidFill>
              </a:rPr>
              <a:t>Çikolata</a:t>
            </a:r>
            <a:r>
              <a:rPr lang="tr-TR" altLang="ar-SY" sz="2800" dirty="0">
                <a:solidFill>
                  <a:schemeClr val="tx1"/>
                </a:solidFill>
              </a:rPr>
              <a:t> ve </a:t>
            </a:r>
            <a:r>
              <a:rPr lang="tr-TR" altLang="ar-SY" sz="2800" dirty="0">
                <a:solidFill>
                  <a:srgbClr val="0070C0"/>
                </a:solidFill>
              </a:rPr>
              <a:t>dondurma</a:t>
            </a:r>
            <a:r>
              <a:rPr lang="tr-TR" altLang="ar-SY" sz="2800" dirty="0">
                <a:solidFill>
                  <a:schemeClr val="tx1"/>
                </a:solidFill>
              </a:rPr>
              <a:t> karıştırmasında </a:t>
            </a:r>
            <a:r>
              <a:rPr lang="tr-TR" altLang="ar-SY" sz="2800" dirty="0">
                <a:solidFill>
                  <a:srgbClr val="D24726"/>
                </a:solidFill>
              </a:rPr>
              <a:t>fındık parçaları </a:t>
            </a:r>
            <a:r>
              <a:rPr lang="tr-TR" altLang="ar-SY" sz="2800" dirty="0">
                <a:solidFill>
                  <a:schemeClr val="tx1"/>
                </a:solidFill>
              </a:rPr>
              <a:t>varsa, parçalar merkezkaç kuvveti ile dışa doğru atılır, oradan aşağı inerek tankın merkezinde toplanırlar. </a:t>
            </a:r>
          </a:p>
        </p:txBody>
      </p:sp>
    </p:spTree>
    <p:extLst>
      <p:ext uri="{BB962C8B-B14F-4D97-AF65-F5344CB8AC3E}">
        <p14:creationId xmlns:p14="http://schemas.microsoft.com/office/powerpoint/2010/main" val="26849157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altLang="ar-SY" b="1" dirty="0">
                <a:solidFill>
                  <a:srgbClr val="FFFF00"/>
                </a:solidFill>
              </a:rPr>
              <a:t>Girdap olayını önlemenin yolları </a:t>
            </a:r>
            <a:endParaRPr lang="en-US" b="1" dirty="0">
              <a:solidFill>
                <a:srgbClr val="FFFF00"/>
              </a:solidFill>
            </a:endParaRPr>
          </a:p>
        </p:txBody>
      </p:sp>
      <p:sp>
        <p:nvSpPr>
          <p:cNvPr id="3" name="Content Placeholder 2"/>
          <p:cNvSpPr>
            <a:spLocks noGrp="1"/>
          </p:cNvSpPr>
          <p:nvPr>
            <p:ph idx="1"/>
          </p:nvPr>
        </p:nvSpPr>
        <p:spPr>
          <a:xfrm>
            <a:off x="838201" y="1300766"/>
            <a:ext cx="10515599" cy="5267459"/>
          </a:xfrm>
        </p:spPr>
        <p:txBody>
          <a:bodyPr>
            <a:normAutofit/>
          </a:bodyPr>
          <a:lstStyle/>
          <a:p>
            <a:pPr marL="457200" indent="-457200" algn="l" rtl="0">
              <a:spcBef>
                <a:spcPts val="0"/>
              </a:spcBef>
              <a:spcAft>
                <a:spcPts val="600"/>
              </a:spcAft>
              <a:buFont typeface="Arial" panose="020B0604020202020204" pitchFamily="34" charset="0"/>
              <a:buChar char="•"/>
            </a:pPr>
            <a:r>
              <a:rPr lang="tr-TR" sz="2800" dirty="0">
                <a:solidFill>
                  <a:schemeClr val="tx1"/>
                </a:solidFill>
              </a:rPr>
              <a:t>Girdap oluşumu </a:t>
            </a:r>
            <a:r>
              <a:rPr lang="tr-TR" sz="2800" dirty="0">
                <a:solidFill>
                  <a:srgbClr val="0070C0"/>
                </a:solidFill>
              </a:rPr>
              <a:t>3 yöntemle önlenebilir</a:t>
            </a:r>
          </a:p>
          <a:p>
            <a:pPr marL="514350" indent="-514350" algn="l" rtl="0">
              <a:spcBef>
                <a:spcPts val="0"/>
              </a:spcBef>
              <a:spcAft>
                <a:spcPts val="600"/>
              </a:spcAft>
              <a:buFont typeface="+mj-lt"/>
              <a:buAutoNum type="arabicPeriod"/>
            </a:pPr>
            <a:r>
              <a:rPr lang="tr-TR" altLang="ar-SY" sz="2800" dirty="0">
                <a:solidFill>
                  <a:schemeClr val="tx1"/>
                </a:solidFill>
              </a:rPr>
              <a:t>Küçük tanklarda karıştırıcı, tankın </a:t>
            </a:r>
            <a:r>
              <a:rPr lang="tr-TR" altLang="ar-SY" sz="2800" dirty="0">
                <a:solidFill>
                  <a:srgbClr val="FF0000"/>
                </a:solidFill>
                <a:effectLst>
                  <a:outerShdw blurRad="38100" dist="38100" dir="2700000" algn="tl">
                    <a:srgbClr val="000000"/>
                  </a:outerShdw>
                </a:effectLst>
              </a:rPr>
              <a:t>merkezi dışına</a:t>
            </a:r>
            <a:r>
              <a:rPr lang="tr-TR" altLang="ar-SY" sz="2800" dirty="0"/>
              <a:t> </a:t>
            </a:r>
            <a:r>
              <a:rPr lang="tr-TR" altLang="ar-SY" sz="2800" dirty="0">
                <a:solidFill>
                  <a:schemeClr val="tx1"/>
                </a:solidFill>
              </a:rPr>
              <a:t>yerleştirilebilir. </a:t>
            </a:r>
          </a:p>
          <a:p>
            <a:pPr marL="514350" indent="-514350" algn="l" rtl="0">
              <a:spcBef>
                <a:spcPts val="0"/>
              </a:spcBef>
              <a:spcAft>
                <a:spcPts val="600"/>
              </a:spcAft>
              <a:buFont typeface="+mj-lt"/>
              <a:buAutoNum type="arabicPeriod"/>
            </a:pPr>
            <a:r>
              <a:rPr lang="tr-TR" altLang="ar-SY" sz="2800" dirty="0">
                <a:solidFill>
                  <a:schemeClr val="tx1"/>
                </a:solidFill>
              </a:rPr>
              <a:t>Büyük tanklarda karıştırıcı, </a:t>
            </a:r>
            <a:r>
              <a:rPr lang="tr-TR" altLang="ar-SY" sz="2800" dirty="0">
                <a:solidFill>
                  <a:srgbClr val="FF0000"/>
                </a:solidFill>
                <a:effectLst>
                  <a:outerShdw blurRad="38100" dist="38100" dir="2700000" algn="tl">
                    <a:srgbClr val="000000"/>
                  </a:outerShdw>
                </a:effectLst>
              </a:rPr>
              <a:t>tankın yan tarafından</a:t>
            </a:r>
            <a:r>
              <a:rPr lang="tr-TR" altLang="ar-SY" sz="2800" dirty="0"/>
              <a:t> </a:t>
            </a:r>
            <a:r>
              <a:rPr lang="tr-TR" altLang="ar-SY" sz="2800" dirty="0">
                <a:solidFill>
                  <a:schemeClr val="tx1"/>
                </a:solidFill>
              </a:rPr>
              <a:t>giriş yapar. </a:t>
            </a:r>
          </a:p>
          <a:p>
            <a:pPr marL="514350" indent="-514350" algn="l" rtl="0">
              <a:spcBef>
                <a:spcPts val="0"/>
              </a:spcBef>
              <a:spcAft>
                <a:spcPts val="600"/>
              </a:spcAft>
              <a:buFont typeface="+mj-lt"/>
              <a:buAutoNum type="arabicPeriod"/>
            </a:pPr>
            <a:r>
              <a:rPr lang="tr-TR" altLang="ar-SY" sz="2800" dirty="0">
                <a:solidFill>
                  <a:schemeClr val="tx1"/>
                </a:solidFill>
              </a:rPr>
              <a:t>Dikey ve merkezi karıştırıcılı olan tankların çevresel iç yüzeyinde dikey engeller (</a:t>
            </a:r>
            <a:r>
              <a:rPr lang="tr-TR" altLang="ar-SY" sz="2800" dirty="0">
                <a:solidFill>
                  <a:srgbClr val="FF0000"/>
                </a:solidFill>
                <a:effectLst>
                  <a:outerShdw blurRad="38100" dist="38100" dir="2700000" algn="tl">
                    <a:srgbClr val="000000"/>
                  </a:outerShdw>
                </a:effectLst>
              </a:rPr>
              <a:t>dalgakıran</a:t>
            </a:r>
            <a:r>
              <a:rPr lang="tr-TR" altLang="ar-SY" sz="2800" dirty="0"/>
              <a:t>) </a:t>
            </a:r>
            <a:r>
              <a:rPr lang="tr-TR" altLang="ar-SY" sz="2800" dirty="0">
                <a:solidFill>
                  <a:schemeClr val="tx1"/>
                </a:solidFill>
              </a:rPr>
              <a:t>koyulabilir. </a:t>
            </a:r>
          </a:p>
        </p:txBody>
      </p:sp>
    </p:spTree>
    <p:extLst>
      <p:ext uri="{BB962C8B-B14F-4D97-AF65-F5344CB8AC3E}">
        <p14:creationId xmlns:p14="http://schemas.microsoft.com/office/powerpoint/2010/main" val="45831108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0"/>
            <a:ext cx="10749367" cy="1300766"/>
          </a:xfrm>
        </p:spPr>
        <p:txBody>
          <a:bodyPr/>
          <a:lstStyle/>
          <a:p>
            <a:pPr rtl="0"/>
            <a:r>
              <a:rPr lang="tr-TR" altLang="ar-SY" b="1" dirty="0">
                <a:solidFill>
                  <a:srgbClr val="FFFF00"/>
                </a:solidFill>
              </a:rPr>
              <a:t>Girdap olayını önlemenin yolları </a:t>
            </a:r>
            <a:endParaRPr lang="en-US" b="1" dirty="0">
              <a:solidFill>
                <a:srgbClr val="FFFF00"/>
              </a:solidFill>
            </a:endParaRPr>
          </a:p>
        </p:txBody>
      </p:sp>
      <p:sp>
        <p:nvSpPr>
          <p:cNvPr id="3" name="Content Placeholder 2"/>
          <p:cNvSpPr>
            <a:spLocks noGrp="1"/>
          </p:cNvSpPr>
          <p:nvPr>
            <p:ph idx="1"/>
          </p:nvPr>
        </p:nvSpPr>
        <p:spPr>
          <a:xfrm>
            <a:off x="838201" y="1300766"/>
            <a:ext cx="10515600" cy="5267459"/>
          </a:xfrm>
        </p:spPr>
        <p:txBody>
          <a:bodyPr>
            <a:normAutofit/>
          </a:bodyPr>
          <a:lstStyle/>
          <a:p>
            <a:pPr algn="l" rtl="0"/>
            <a:endParaRPr lang="tr-TR" altLang="ar-SY" sz="2800" dirty="0"/>
          </a:p>
          <a:p>
            <a:pPr algn="l" rtl="0"/>
            <a:endParaRPr lang="tr-TR" altLang="ar-SY" sz="2800" dirty="0"/>
          </a:p>
          <a:p>
            <a:pPr algn="l" rtl="0"/>
            <a:endParaRPr lang="tr-TR" altLang="ar-SY" sz="2800" dirty="0"/>
          </a:p>
          <a:p>
            <a:pPr algn="l" rtl="0"/>
            <a:endParaRPr lang="tr-TR" altLang="ar-SY" sz="2800" dirty="0"/>
          </a:p>
          <a:p>
            <a:pPr algn="l" rtl="0"/>
            <a:endParaRPr lang="tr-TR" altLang="ar-SY" sz="2600" dirty="0"/>
          </a:p>
        </p:txBody>
      </p:sp>
      <p:pic>
        <p:nvPicPr>
          <p:cNvPr id="4" name="Picture 4"/>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42964"/>
          <a:stretch/>
        </p:blipFill>
        <p:spPr bwMode="auto">
          <a:xfrm>
            <a:off x="280214" y="1300766"/>
            <a:ext cx="10843365" cy="477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1544669" y="5430975"/>
            <a:ext cx="3515932" cy="892552"/>
          </a:xfrm>
          <a:prstGeom prst="rect">
            <a:avLst/>
          </a:prstGeom>
          <a:solidFill>
            <a:schemeClr val="bg1"/>
          </a:solidFill>
          <a:ln>
            <a:solidFill>
              <a:schemeClr val="bg1"/>
            </a:solidFill>
          </a:ln>
        </p:spPr>
        <p:txBody>
          <a:bodyPr wrap="square">
            <a:spAutoFit/>
          </a:bodyPr>
          <a:lstStyle/>
          <a:p>
            <a:pPr algn="ctr"/>
            <a:r>
              <a:rPr lang="tr-TR" altLang="ar-SY" sz="2600" dirty="0"/>
              <a:t>Şaft Merkez Hattı Dışında</a:t>
            </a:r>
            <a:endParaRPr lang="tr-TR" sz="2600" dirty="0"/>
          </a:p>
        </p:txBody>
      </p:sp>
      <p:sp>
        <p:nvSpPr>
          <p:cNvPr id="6" name="Rectangle 5"/>
          <p:cNvSpPr/>
          <p:nvPr/>
        </p:nvSpPr>
        <p:spPr>
          <a:xfrm>
            <a:off x="5060601" y="5430975"/>
            <a:ext cx="2576571" cy="892552"/>
          </a:xfrm>
          <a:prstGeom prst="rect">
            <a:avLst/>
          </a:prstGeom>
          <a:solidFill>
            <a:schemeClr val="bg1"/>
          </a:solidFill>
          <a:ln>
            <a:solidFill>
              <a:schemeClr val="bg1"/>
            </a:solidFill>
          </a:ln>
        </p:spPr>
        <p:txBody>
          <a:bodyPr wrap="square">
            <a:spAutoFit/>
          </a:bodyPr>
          <a:lstStyle/>
          <a:p>
            <a:pPr algn="ctr"/>
            <a:r>
              <a:rPr lang="tr-TR" altLang="ar-SY" sz="2600" dirty="0"/>
              <a:t>Yandan Girişli Şaft</a:t>
            </a:r>
            <a:endParaRPr lang="tr-TR" sz="2600" dirty="0"/>
          </a:p>
        </p:txBody>
      </p:sp>
      <p:sp>
        <p:nvSpPr>
          <p:cNvPr id="7" name="Rectangle 6"/>
          <p:cNvSpPr/>
          <p:nvPr/>
        </p:nvSpPr>
        <p:spPr>
          <a:xfrm>
            <a:off x="7371620" y="5430975"/>
            <a:ext cx="3663442" cy="892552"/>
          </a:xfrm>
          <a:prstGeom prst="rect">
            <a:avLst/>
          </a:prstGeom>
          <a:solidFill>
            <a:schemeClr val="bg1"/>
          </a:solidFill>
          <a:ln>
            <a:solidFill>
              <a:schemeClr val="bg1"/>
            </a:solidFill>
          </a:ln>
        </p:spPr>
        <p:txBody>
          <a:bodyPr wrap="square">
            <a:spAutoFit/>
          </a:bodyPr>
          <a:lstStyle/>
          <a:p>
            <a:pPr algn="ctr"/>
            <a:r>
              <a:rPr lang="tr-TR" altLang="ar-SY" sz="2600" dirty="0"/>
              <a:t>Merkez Şaftlı Dalgakıranlı Tank</a:t>
            </a:r>
          </a:p>
        </p:txBody>
      </p:sp>
    </p:spTree>
    <p:extLst>
      <p:ext uri="{BB962C8B-B14F-4D97-AF65-F5344CB8AC3E}">
        <p14:creationId xmlns:p14="http://schemas.microsoft.com/office/powerpoint/2010/main" val="1195882846"/>
      </p:ext>
    </p:extLst>
  </p:cSld>
  <p:clrMapOvr>
    <a:masterClrMapping/>
  </p:clrMapOvr>
</p:sld>
</file>

<file path=ppt/theme/theme1.xml><?xml version="1.0" encoding="utf-8"?>
<a:theme xmlns:a="http://schemas.openxmlformats.org/drawingml/2006/main" name="WelcomeDoc">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egoe UI">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come to PowerPoint.potx" id="{43699C43-EC89-4A55-9A99-3FD944590577}" vid="{3C36ED3A-1C33-4ECB-8650-37D568EF454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C3DEC53A-9DF1-4780-BE92-17E971B7A9E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Welcome to PowerPoint</Template>
  <TotalTime>4394</TotalTime>
  <Words>2270</Words>
  <Application>Microsoft Office PowerPoint</Application>
  <PresentationFormat>Geniş ekran</PresentationFormat>
  <Paragraphs>275</Paragraphs>
  <Slides>61</Slides>
  <Notes>4</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61</vt:i4>
      </vt:variant>
    </vt:vector>
  </HeadingPairs>
  <TitlesOfParts>
    <vt:vector size="71" baseType="lpstr">
      <vt:lpstr>Arabic Typesetting</vt:lpstr>
      <vt:lpstr>Arial</vt:lpstr>
      <vt:lpstr>ArialMT</vt:lpstr>
      <vt:lpstr>Calibri</vt:lpstr>
      <vt:lpstr>Cambria Math</vt:lpstr>
      <vt:lpstr>Segoe UI</vt:lpstr>
      <vt:lpstr>Segoe UI Light</vt:lpstr>
      <vt:lpstr>Symbol</vt:lpstr>
      <vt:lpstr>Times New Roman</vt:lpstr>
      <vt:lpstr>WelcomeDoc</vt:lpstr>
      <vt:lpstr>Temel İşlemler I  2018-2019 Karıştırma Sistemleri II</vt:lpstr>
      <vt:lpstr>Karıştırıcılı Tanklarda Akım Tipleri </vt:lpstr>
      <vt:lpstr>Karıştırıcılı Tanklarda Akım Tipleri </vt:lpstr>
      <vt:lpstr>Karıştırıcılı Tanklarda Akım Tipleri </vt:lpstr>
      <vt:lpstr>Karıştırıcılı Tanklarda Akım Tipleri </vt:lpstr>
      <vt:lpstr>Karıştırıcılı Tanklarda Akım Tipleri </vt:lpstr>
      <vt:lpstr>Karıştırıcılı Tanklarda Akım Tipleri </vt:lpstr>
      <vt:lpstr>Girdap olayını önlemenin yolları </vt:lpstr>
      <vt:lpstr>Girdap olayını önlemenin yolları </vt:lpstr>
      <vt:lpstr>Girdap olayını önlemenin yolları </vt:lpstr>
      <vt:lpstr>Karıştırıcılı Tanklarda Akım Tipleri </vt:lpstr>
      <vt:lpstr>Karıştırıcılı Tanklarda Akım Tipleri </vt:lpstr>
      <vt:lpstr>Karıştırıcılı Tanklarda Akım Tipleri </vt:lpstr>
      <vt:lpstr>Karıştırıcılı Tanklarda Akım Tipleri </vt:lpstr>
      <vt:lpstr>Karıştırıcılı Tanklarda Akım Tipleri </vt:lpstr>
      <vt:lpstr>Çekme Tüpleri</vt:lpstr>
      <vt:lpstr>Çekme Tüpleri</vt:lpstr>
      <vt:lpstr>Dolaşım (sirkülasyon) Hızı</vt:lpstr>
      <vt:lpstr>Dolaşım (sirkülasyon) Hızı</vt:lpstr>
      <vt:lpstr>Dolaşım (sirkülasyon) Hızı</vt:lpstr>
      <vt:lpstr>Karıştırıcı Tanklarda Güç Gereksinimi</vt:lpstr>
      <vt:lpstr>Karıştırıcı Tanklarda Güç Gereksinimi</vt:lpstr>
      <vt:lpstr>Karıştırıcı Tanklarda Güç Gereksinimi</vt:lpstr>
      <vt:lpstr>Karıştırıcı Tanklarda Güç Gereksinimi</vt:lpstr>
      <vt:lpstr>Karıştırıcı Tanklarda Güç Gereksinimi</vt:lpstr>
      <vt:lpstr>Karıştırıcı Tanklarda Güç Gereksinimi</vt:lpstr>
      <vt:lpstr>Karıştırıcı Tanklarda Güç Gereksinimi</vt:lpstr>
      <vt:lpstr>Karıştırıcı Tanklarda Güç Gereksinimi</vt:lpstr>
      <vt:lpstr>Karıştırıcı Tanklarda Güç Gereksinimi</vt:lpstr>
      <vt:lpstr>Karıştırıcı Tanklarda Güç Gereksinimi</vt:lpstr>
      <vt:lpstr>Örnek</vt:lpstr>
      <vt:lpstr>Örnek</vt:lpstr>
      <vt:lpstr>Çözüm</vt:lpstr>
      <vt:lpstr>Çözüm</vt:lpstr>
      <vt:lpstr>Çözüm</vt:lpstr>
      <vt:lpstr>Katıların Karıştırılması</vt:lpstr>
      <vt:lpstr>Katıların Karıştırılması</vt:lpstr>
      <vt:lpstr>Katıların Karıştırılması</vt:lpstr>
      <vt:lpstr>Katıların Karıştırılması-Döner Gövdeli Karıştırıcı</vt:lpstr>
      <vt:lpstr>Katıların Karıştırılması-Döner Gövdeli Karıştırıcı</vt:lpstr>
      <vt:lpstr>Katıların Karıştırılması</vt:lpstr>
      <vt:lpstr>Katıların Karıştırılması</vt:lpstr>
      <vt:lpstr>Katıların Karıştırılması</vt:lpstr>
      <vt:lpstr>Yoğurma Makinesi</vt:lpstr>
      <vt:lpstr>Yoğurma Makinesi</vt:lpstr>
      <vt:lpstr>Double Sigma Mixer</vt:lpstr>
      <vt:lpstr>KARIŞTIRMAYA ETKİ EDEN FAKTÖRLER</vt:lpstr>
      <vt:lpstr>KARIŞTIRMAYA ETKİ EDEN FAKTÖRLER Karıştırma Sıcaklığı</vt:lpstr>
      <vt:lpstr>KARIŞTIRMAYA ETKİ EDEN FAKTÖRLER Karıştırma Sıcaklığı</vt:lpstr>
      <vt:lpstr>KARIŞTIRMAYA ETKİ EDEN FAKTÖRLER Karıştırma Süresi (Mixing time)</vt:lpstr>
      <vt:lpstr>KARIŞTIRMAYA ETKİ EDEN FAKTÖRLER Karıştırma Süresi (Mixing time)</vt:lpstr>
      <vt:lpstr>KARIŞTIRMAYA ETKİ EDEN FAKTÖRLER Karıştırma Süresi (Mixing time)</vt:lpstr>
      <vt:lpstr>KARIŞTIRMAYA ETKİ EDEN FAKTÖRLER Karıştırıcı Tipi </vt:lpstr>
      <vt:lpstr>KARIŞTIRMAYA ETKİ EDEN FAKTÖRLER Karıştırıcı Tipi </vt:lpstr>
      <vt:lpstr>KARIŞTIRMAYA ETKİ EDEN FAKTÖRLER Devir Sayısı </vt:lpstr>
      <vt:lpstr>KARIŞTIRMAYA ETKİ EDEN FAKTÖRLER Devir Sayısı </vt:lpstr>
      <vt:lpstr>Tanklarda Akım Tipleri</vt:lpstr>
      <vt:lpstr>Dolaşım (sirkülasyon) Hızı</vt:lpstr>
      <vt:lpstr>Karıştırıcının özellikleri üzerine etkili olan faktörler </vt:lpstr>
      <vt:lpstr>Kaynaklar</vt:lpstr>
      <vt:lpstr>Kaynaklar</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PowerPoint</dc:title>
  <dc:creator>farhan alfin</dc:creator>
  <cp:keywords/>
  <cp:lastModifiedBy>Farhan Alfin</cp:lastModifiedBy>
  <cp:revision>503</cp:revision>
  <dcterms:created xsi:type="dcterms:W3CDTF">2015-08-29T01:16:41Z</dcterms:created>
  <dcterms:modified xsi:type="dcterms:W3CDTF">2018-11-27T10:56:02Z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TC029239449991</vt:lpwstr>
  </property>
</Properties>
</file>